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307" r:id="rId3"/>
    <p:sldId id="259" r:id="rId4"/>
    <p:sldId id="309" r:id="rId5"/>
    <p:sldId id="295" r:id="rId6"/>
    <p:sldId id="296" r:id="rId7"/>
    <p:sldId id="282" r:id="rId8"/>
    <p:sldId id="281" r:id="rId9"/>
    <p:sldId id="283" r:id="rId10"/>
    <p:sldId id="285" r:id="rId11"/>
    <p:sldId id="286" r:id="rId12"/>
    <p:sldId id="287" r:id="rId13"/>
    <p:sldId id="288" r:id="rId14"/>
    <p:sldId id="297" r:id="rId15"/>
    <p:sldId id="277" r:id="rId16"/>
    <p:sldId id="289" r:id="rId17"/>
    <p:sldId id="298" r:id="rId18"/>
    <p:sldId id="279" r:id="rId19"/>
    <p:sldId id="299" r:id="rId20"/>
    <p:sldId id="290" r:id="rId21"/>
    <p:sldId id="300" r:id="rId22"/>
    <p:sldId id="303" r:id="rId23"/>
    <p:sldId id="291" r:id="rId24"/>
    <p:sldId id="292" r:id="rId25"/>
    <p:sldId id="293" r:id="rId26"/>
    <p:sldId id="305" r:id="rId27"/>
    <p:sldId id="304" r:id="rId28"/>
  </p:sldIdLst>
  <p:sldSz cx="12192000" cy="6858000"/>
  <p:notesSz cx="6858000" cy="9144000"/>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6349" autoAdjust="0"/>
  </p:normalViewPr>
  <p:slideViewPr>
    <p:cSldViewPr snapToGrid="0">
      <p:cViewPr varScale="1">
        <p:scale>
          <a:sx n="106" d="100"/>
          <a:sy n="106" d="100"/>
        </p:scale>
        <p:origin x="720" y="108"/>
      </p:cViewPr>
      <p:guideLst/>
    </p:cSldViewPr>
  </p:slideViewPr>
  <p:outlineViewPr>
    <p:cViewPr>
      <p:scale>
        <a:sx n="33" d="100"/>
        <a:sy n="33" d="100"/>
      </p:scale>
      <p:origin x="0" y="-197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322C837-A501-498F-93EB-A51E45ECA1D7}" type="datetimeFigureOut">
              <a:rPr lang="hu-HU" smtClean="0"/>
              <a:t>2022. 02. 21.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v-lv"/>
              <a:t>Mintaszöveg szerkesztése</a:t>
            </a:r>
          </a:p>
          <a:p>
            <a:pPr lvl="1" rtl="0"/>
            <a:r>
              <a:rPr lang="lv-lv"/>
              <a:t>Második szint</a:t>
            </a:r>
          </a:p>
          <a:p>
            <a:pPr lvl="2" rtl="0"/>
            <a:r>
              <a:rPr lang="lv-lv"/>
              <a:t>Harmadik szint</a:t>
            </a:r>
          </a:p>
          <a:p>
            <a:pPr lvl="3" rtl="0"/>
            <a:r>
              <a:rPr lang="lv-lv"/>
              <a:t>Negyedik szint</a:t>
            </a:r>
          </a:p>
          <a:p>
            <a:pPr lvl="4" rtl="0"/>
            <a:r>
              <a:rPr lang="lv-lv"/>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2E48908-CD68-47A8-8F18-06B9D9E25396}" type="slidenum">
              <a:rPr lang="hu-HU" smtClean="0"/>
              <a:t>‹#›</a:t>
            </a:fld>
            <a:endParaRPr lang="hu-HU"/>
          </a:p>
        </p:txBody>
      </p:sp>
    </p:spTree>
    <p:extLst>
      <p:ext uri="{BB962C8B-B14F-4D97-AF65-F5344CB8AC3E}">
        <p14:creationId xmlns:p14="http://schemas.microsoft.com/office/powerpoint/2010/main" val="60256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8E90E-92B8-4D46-9DE4-E1FE2D2E05F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lv-lv"/>
              <a:t>Mastertitelformat bearbeiten</a:t>
            </a:r>
            <a:endParaRPr lang="de-AT"/>
          </a:p>
        </p:txBody>
      </p:sp>
      <p:sp>
        <p:nvSpPr>
          <p:cNvPr id="3" name="Untertitel 2">
            <a:extLst>
              <a:ext uri="{FF2B5EF4-FFF2-40B4-BE49-F238E27FC236}">
                <a16:creationId xmlns:a16="http://schemas.microsoft.com/office/drawing/2014/main" id="{D0C7CBEE-2CC0-4F8D-8EA0-7071311B4CDE}"/>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v-lv"/>
              <a:t>Master-Untertitelformat bearbeiten</a:t>
            </a:r>
            <a:endParaRPr lang="de-AT"/>
          </a:p>
        </p:txBody>
      </p:sp>
      <p:sp>
        <p:nvSpPr>
          <p:cNvPr id="4" name="Datumsplatzhalter 3">
            <a:extLst>
              <a:ext uri="{FF2B5EF4-FFF2-40B4-BE49-F238E27FC236}">
                <a16:creationId xmlns:a16="http://schemas.microsoft.com/office/drawing/2014/main" id="{C48E00ED-8CBC-404A-9DE0-6700669B3B1A}"/>
              </a:ext>
            </a:extLst>
          </p:cNvPr>
          <p:cNvSpPr>
            <a:spLocks noGrp="1"/>
          </p:cNvSpPr>
          <p:nvPr>
            <p:ph type="dt" sz="half" idx="10"/>
          </p:nvPr>
        </p:nvSpPr>
        <p:spPr/>
        <p:txBody>
          <a:bodyPr rtlCol="0"/>
          <a:lstStyle/>
          <a:p>
            <a:pPr rtl="0"/>
            <a:r>
              <a:rPr lang="de-AT"/>
              <a:t>25.01.2022</a:t>
            </a:r>
          </a:p>
        </p:txBody>
      </p:sp>
      <p:sp>
        <p:nvSpPr>
          <p:cNvPr id="5" name="Fußzeilenplatzhalter 4">
            <a:extLst>
              <a:ext uri="{FF2B5EF4-FFF2-40B4-BE49-F238E27FC236}">
                <a16:creationId xmlns:a16="http://schemas.microsoft.com/office/drawing/2014/main" id="{0FC98885-7196-44E0-B653-BD04D39EC5CF}"/>
              </a:ext>
            </a:extLst>
          </p:cNvPr>
          <p:cNvSpPr>
            <a:spLocks noGrp="1"/>
          </p:cNvSpPr>
          <p:nvPr>
            <p:ph type="ftr" sz="quarter" idx="11"/>
          </p:nvPr>
        </p:nvSpPr>
        <p:spPr/>
        <p:txBody>
          <a:bodyPr rtlCol="0"/>
          <a:lstStyle/>
          <a:p>
            <a:pPr rtl="0"/>
            <a:endParaRPr lang="de-AT"/>
          </a:p>
        </p:txBody>
      </p:sp>
      <p:sp>
        <p:nvSpPr>
          <p:cNvPr id="6" name="Foliennummernplatzhalter 5">
            <a:extLst>
              <a:ext uri="{FF2B5EF4-FFF2-40B4-BE49-F238E27FC236}">
                <a16:creationId xmlns:a16="http://schemas.microsoft.com/office/drawing/2014/main" id="{04F2F940-B828-4661-AE84-4AEADE754782}"/>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231603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AEAB1-81A6-41B7-8F89-40F5C6887F96}"/>
              </a:ext>
            </a:extLst>
          </p:cNvPr>
          <p:cNvSpPr>
            <a:spLocks noGrp="1"/>
          </p:cNvSpPr>
          <p:nvPr>
            <p:ph type="title"/>
          </p:nvPr>
        </p:nvSpPr>
        <p:spPr/>
        <p:txBody>
          <a:bodyPr rtlCol="0"/>
          <a:lstStyle/>
          <a:p>
            <a:pPr rtl="0"/>
            <a:r>
              <a:rPr lang="lv-lv"/>
              <a:t>Mastertitelformat bearbeiten</a:t>
            </a:r>
            <a:endParaRPr lang="de-AT"/>
          </a:p>
        </p:txBody>
      </p:sp>
      <p:sp>
        <p:nvSpPr>
          <p:cNvPr id="3" name="Vertikaler Textplatzhalter 2">
            <a:extLst>
              <a:ext uri="{FF2B5EF4-FFF2-40B4-BE49-F238E27FC236}">
                <a16:creationId xmlns:a16="http://schemas.microsoft.com/office/drawing/2014/main" id="{026CA767-235A-4B9B-BE71-3FCCFBD43852}"/>
              </a:ext>
            </a:extLst>
          </p:cNvPr>
          <p:cNvSpPr>
            <a:spLocks noGrp="1"/>
          </p:cNvSpPr>
          <p:nvPr>
            <p:ph type="body" orient="vert" idx="1"/>
          </p:nvPr>
        </p:nvSpPr>
        <p:spPr/>
        <p:txBody>
          <a:bodyPr vert="eaVert"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4" name="Datumsplatzhalter 3">
            <a:extLst>
              <a:ext uri="{FF2B5EF4-FFF2-40B4-BE49-F238E27FC236}">
                <a16:creationId xmlns:a16="http://schemas.microsoft.com/office/drawing/2014/main" id="{B77B192D-98CF-4938-9DF2-074EA5CAF89B}"/>
              </a:ext>
            </a:extLst>
          </p:cNvPr>
          <p:cNvSpPr>
            <a:spLocks noGrp="1"/>
          </p:cNvSpPr>
          <p:nvPr>
            <p:ph type="dt" sz="half" idx="10"/>
          </p:nvPr>
        </p:nvSpPr>
        <p:spPr/>
        <p:txBody>
          <a:bodyPr rtlCol="0"/>
          <a:lstStyle/>
          <a:p>
            <a:pPr rtl="0"/>
            <a:r>
              <a:rPr lang="de-AT"/>
              <a:t>25.01.2022</a:t>
            </a:r>
          </a:p>
        </p:txBody>
      </p:sp>
      <p:sp>
        <p:nvSpPr>
          <p:cNvPr id="5" name="Fußzeilenplatzhalter 4">
            <a:extLst>
              <a:ext uri="{FF2B5EF4-FFF2-40B4-BE49-F238E27FC236}">
                <a16:creationId xmlns:a16="http://schemas.microsoft.com/office/drawing/2014/main" id="{FD993FEC-E697-41D0-89AB-5D28E68DE3A4}"/>
              </a:ext>
            </a:extLst>
          </p:cNvPr>
          <p:cNvSpPr>
            <a:spLocks noGrp="1"/>
          </p:cNvSpPr>
          <p:nvPr>
            <p:ph type="ftr" sz="quarter" idx="11"/>
          </p:nvPr>
        </p:nvSpPr>
        <p:spPr/>
        <p:txBody>
          <a:bodyPr rtlCol="0"/>
          <a:lstStyle/>
          <a:p>
            <a:pPr rtl="0"/>
            <a:endParaRPr lang="de-AT"/>
          </a:p>
        </p:txBody>
      </p:sp>
      <p:sp>
        <p:nvSpPr>
          <p:cNvPr id="6" name="Foliennummernplatzhalter 5">
            <a:extLst>
              <a:ext uri="{FF2B5EF4-FFF2-40B4-BE49-F238E27FC236}">
                <a16:creationId xmlns:a16="http://schemas.microsoft.com/office/drawing/2014/main" id="{FEA0FDA8-1951-45E7-BEC6-C4E7FA17F250}"/>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84203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07A976-7D2D-4DB3-B3F2-621250A6B47D}"/>
              </a:ext>
            </a:extLst>
          </p:cNvPr>
          <p:cNvSpPr>
            <a:spLocks noGrp="1"/>
          </p:cNvSpPr>
          <p:nvPr>
            <p:ph type="title" orient="vert"/>
          </p:nvPr>
        </p:nvSpPr>
        <p:spPr>
          <a:xfrm>
            <a:off x="8724900" y="365125"/>
            <a:ext cx="2628900" cy="5811838"/>
          </a:xfrm>
        </p:spPr>
        <p:txBody>
          <a:bodyPr vert="eaVert" rtlCol="0"/>
          <a:lstStyle/>
          <a:p>
            <a:pPr rtl="0"/>
            <a:r>
              <a:rPr lang="lv-lv"/>
              <a:t>Mastertitelformat bearbeiten</a:t>
            </a:r>
            <a:endParaRPr lang="de-AT"/>
          </a:p>
        </p:txBody>
      </p:sp>
      <p:sp>
        <p:nvSpPr>
          <p:cNvPr id="3" name="Vertikaler Textplatzhalter 2">
            <a:extLst>
              <a:ext uri="{FF2B5EF4-FFF2-40B4-BE49-F238E27FC236}">
                <a16:creationId xmlns:a16="http://schemas.microsoft.com/office/drawing/2014/main" id="{1F040570-5261-4321-8897-C13DE97FA537}"/>
              </a:ext>
            </a:extLst>
          </p:cNvPr>
          <p:cNvSpPr>
            <a:spLocks noGrp="1"/>
          </p:cNvSpPr>
          <p:nvPr>
            <p:ph type="body" orient="vert" idx="1"/>
          </p:nvPr>
        </p:nvSpPr>
        <p:spPr>
          <a:xfrm>
            <a:off x="838200" y="365125"/>
            <a:ext cx="7734300" cy="5811838"/>
          </a:xfrm>
        </p:spPr>
        <p:txBody>
          <a:bodyPr vert="eaVert"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4" name="Datumsplatzhalter 3">
            <a:extLst>
              <a:ext uri="{FF2B5EF4-FFF2-40B4-BE49-F238E27FC236}">
                <a16:creationId xmlns:a16="http://schemas.microsoft.com/office/drawing/2014/main" id="{E444C00C-71DE-4D88-890C-118403E2D9D8}"/>
              </a:ext>
            </a:extLst>
          </p:cNvPr>
          <p:cNvSpPr>
            <a:spLocks noGrp="1"/>
          </p:cNvSpPr>
          <p:nvPr>
            <p:ph type="dt" sz="half" idx="10"/>
          </p:nvPr>
        </p:nvSpPr>
        <p:spPr/>
        <p:txBody>
          <a:bodyPr rtlCol="0"/>
          <a:lstStyle/>
          <a:p>
            <a:pPr rtl="0"/>
            <a:r>
              <a:rPr lang="de-AT"/>
              <a:t>25.01.2022</a:t>
            </a:r>
          </a:p>
        </p:txBody>
      </p:sp>
      <p:sp>
        <p:nvSpPr>
          <p:cNvPr id="5" name="Fußzeilenplatzhalter 4">
            <a:extLst>
              <a:ext uri="{FF2B5EF4-FFF2-40B4-BE49-F238E27FC236}">
                <a16:creationId xmlns:a16="http://schemas.microsoft.com/office/drawing/2014/main" id="{631F25A7-9889-4D0E-A81A-E10B8C8B3B90}"/>
              </a:ext>
            </a:extLst>
          </p:cNvPr>
          <p:cNvSpPr>
            <a:spLocks noGrp="1"/>
          </p:cNvSpPr>
          <p:nvPr>
            <p:ph type="ftr" sz="quarter" idx="11"/>
          </p:nvPr>
        </p:nvSpPr>
        <p:spPr/>
        <p:txBody>
          <a:bodyPr rtlCol="0"/>
          <a:lstStyle/>
          <a:p>
            <a:pPr rtl="0"/>
            <a:endParaRPr lang="de-AT"/>
          </a:p>
        </p:txBody>
      </p:sp>
      <p:sp>
        <p:nvSpPr>
          <p:cNvPr id="6" name="Foliennummernplatzhalter 5">
            <a:extLst>
              <a:ext uri="{FF2B5EF4-FFF2-40B4-BE49-F238E27FC236}">
                <a16:creationId xmlns:a16="http://schemas.microsoft.com/office/drawing/2014/main" id="{47BCCAEA-133A-4934-B331-DEA2D534715C}"/>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6329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DBEDC-DD04-43FC-BCB6-901A6F374F3B}"/>
              </a:ext>
            </a:extLst>
          </p:cNvPr>
          <p:cNvSpPr>
            <a:spLocks noGrp="1"/>
          </p:cNvSpPr>
          <p:nvPr>
            <p:ph type="title"/>
          </p:nvPr>
        </p:nvSpPr>
        <p:spPr/>
        <p:txBody>
          <a:bodyPr rtlCol="0"/>
          <a:lstStyle/>
          <a:p>
            <a:pPr rtl="0"/>
            <a:r>
              <a:rPr lang="lv-lv"/>
              <a:t>Mastertitelformat bearbeiten</a:t>
            </a:r>
            <a:endParaRPr lang="de-AT"/>
          </a:p>
        </p:txBody>
      </p:sp>
      <p:sp>
        <p:nvSpPr>
          <p:cNvPr id="3" name="Inhaltsplatzhalter 2">
            <a:extLst>
              <a:ext uri="{FF2B5EF4-FFF2-40B4-BE49-F238E27FC236}">
                <a16:creationId xmlns:a16="http://schemas.microsoft.com/office/drawing/2014/main" id="{3DD42BC3-F5D1-478D-85B0-10B1FD3575B9}"/>
              </a:ext>
            </a:extLst>
          </p:cNvPr>
          <p:cNvSpPr>
            <a:spLocks noGrp="1"/>
          </p:cNvSpPr>
          <p:nvPr>
            <p:ph idx="1"/>
          </p:nvPr>
        </p:nvSpPr>
        <p:spPr/>
        <p:txBody>
          <a:bodyPr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4" name="Datumsplatzhalter 3">
            <a:extLst>
              <a:ext uri="{FF2B5EF4-FFF2-40B4-BE49-F238E27FC236}">
                <a16:creationId xmlns:a16="http://schemas.microsoft.com/office/drawing/2014/main" id="{2B2FBAB0-D7A1-4A92-BF0E-4C3571E1E8DC}"/>
              </a:ext>
            </a:extLst>
          </p:cNvPr>
          <p:cNvSpPr>
            <a:spLocks noGrp="1"/>
          </p:cNvSpPr>
          <p:nvPr>
            <p:ph type="dt" sz="half" idx="10"/>
          </p:nvPr>
        </p:nvSpPr>
        <p:spPr/>
        <p:txBody>
          <a:bodyPr rtlCol="0"/>
          <a:lstStyle/>
          <a:p>
            <a:pPr rtl="0"/>
            <a:r>
              <a:rPr lang="de-AT"/>
              <a:t>25.01.2022</a:t>
            </a:r>
          </a:p>
        </p:txBody>
      </p:sp>
      <p:sp>
        <p:nvSpPr>
          <p:cNvPr id="5" name="Fußzeilenplatzhalter 4">
            <a:extLst>
              <a:ext uri="{FF2B5EF4-FFF2-40B4-BE49-F238E27FC236}">
                <a16:creationId xmlns:a16="http://schemas.microsoft.com/office/drawing/2014/main" id="{A084E8EF-A681-4451-A459-95D407B1FE74}"/>
              </a:ext>
            </a:extLst>
          </p:cNvPr>
          <p:cNvSpPr>
            <a:spLocks noGrp="1"/>
          </p:cNvSpPr>
          <p:nvPr>
            <p:ph type="ftr" sz="quarter" idx="11"/>
          </p:nvPr>
        </p:nvSpPr>
        <p:spPr/>
        <p:txBody>
          <a:bodyPr rtlCol="0"/>
          <a:lstStyle/>
          <a:p>
            <a:pPr rtl="0"/>
            <a:endParaRPr lang="de-AT"/>
          </a:p>
        </p:txBody>
      </p:sp>
      <p:sp>
        <p:nvSpPr>
          <p:cNvPr id="6" name="Foliennummernplatzhalter 5">
            <a:extLst>
              <a:ext uri="{FF2B5EF4-FFF2-40B4-BE49-F238E27FC236}">
                <a16:creationId xmlns:a16="http://schemas.microsoft.com/office/drawing/2014/main" id="{9C9D544E-621F-4940-BA9E-D128D16C806F}"/>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86458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C70AC-DDDA-4AB2-BD0B-404008D2B28B}"/>
              </a:ext>
            </a:extLst>
          </p:cNvPr>
          <p:cNvSpPr>
            <a:spLocks noGrp="1"/>
          </p:cNvSpPr>
          <p:nvPr>
            <p:ph type="title"/>
          </p:nvPr>
        </p:nvSpPr>
        <p:spPr>
          <a:xfrm>
            <a:off x="831850" y="1709738"/>
            <a:ext cx="10515600" cy="2852737"/>
          </a:xfrm>
        </p:spPr>
        <p:txBody>
          <a:bodyPr rtlCol="0" anchor="b"/>
          <a:lstStyle>
            <a:lvl1pPr>
              <a:defRPr sz="6000"/>
            </a:lvl1pPr>
          </a:lstStyle>
          <a:p>
            <a:pPr rtl="0"/>
            <a:r>
              <a:rPr lang="lv-lv"/>
              <a:t>Mastertitelformat bearbeiten</a:t>
            </a:r>
            <a:endParaRPr lang="de-AT"/>
          </a:p>
        </p:txBody>
      </p:sp>
      <p:sp>
        <p:nvSpPr>
          <p:cNvPr id="3" name="Textplatzhalter 2">
            <a:extLst>
              <a:ext uri="{FF2B5EF4-FFF2-40B4-BE49-F238E27FC236}">
                <a16:creationId xmlns:a16="http://schemas.microsoft.com/office/drawing/2014/main" id="{5041F024-CC3A-4552-8830-156A8B98ED2B}"/>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Mastertextformat bearbeiten</a:t>
            </a:r>
          </a:p>
        </p:txBody>
      </p:sp>
      <p:sp>
        <p:nvSpPr>
          <p:cNvPr id="4" name="Datumsplatzhalter 3">
            <a:extLst>
              <a:ext uri="{FF2B5EF4-FFF2-40B4-BE49-F238E27FC236}">
                <a16:creationId xmlns:a16="http://schemas.microsoft.com/office/drawing/2014/main" id="{EAE485B2-D8DE-4163-ABB7-BB03A87B0D18}"/>
              </a:ext>
            </a:extLst>
          </p:cNvPr>
          <p:cNvSpPr>
            <a:spLocks noGrp="1"/>
          </p:cNvSpPr>
          <p:nvPr>
            <p:ph type="dt" sz="half" idx="10"/>
          </p:nvPr>
        </p:nvSpPr>
        <p:spPr/>
        <p:txBody>
          <a:bodyPr rtlCol="0"/>
          <a:lstStyle/>
          <a:p>
            <a:pPr rtl="0"/>
            <a:r>
              <a:rPr lang="de-AT"/>
              <a:t>25.01.2022</a:t>
            </a:r>
          </a:p>
        </p:txBody>
      </p:sp>
      <p:sp>
        <p:nvSpPr>
          <p:cNvPr id="5" name="Fußzeilenplatzhalter 4">
            <a:extLst>
              <a:ext uri="{FF2B5EF4-FFF2-40B4-BE49-F238E27FC236}">
                <a16:creationId xmlns:a16="http://schemas.microsoft.com/office/drawing/2014/main" id="{4D333E1E-680A-4915-BD61-506DCF9E6D61}"/>
              </a:ext>
            </a:extLst>
          </p:cNvPr>
          <p:cNvSpPr>
            <a:spLocks noGrp="1"/>
          </p:cNvSpPr>
          <p:nvPr>
            <p:ph type="ftr" sz="quarter" idx="11"/>
          </p:nvPr>
        </p:nvSpPr>
        <p:spPr/>
        <p:txBody>
          <a:bodyPr rtlCol="0"/>
          <a:lstStyle/>
          <a:p>
            <a:pPr rtl="0"/>
            <a:endParaRPr lang="de-AT"/>
          </a:p>
        </p:txBody>
      </p:sp>
      <p:sp>
        <p:nvSpPr>
          <p:cNvPr id="6" name="Foliennummernplatzhalter 5">
            <a:extLst>
              <a:ext uri="{FF2B5EF4-FFF2-40B4-BE49-F238E27FC236}">
                <a16:creationId xmlns:a16="http://schemas.microsoft.com/office/drawing/2014/main" id="{F9CB46E0-8680-4718-8C84-E045D981AA77}"/>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93581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7D4DF-B679-4306-944C-9F31BC9C6576}"/>
              </a:ext>
            </a:extLst>
          </p:cNvPr>
          <p:cNvSpPr>
            <a:spLocks noGrp="1"/>
          </p:cNvSpPr>
          <p:nvPr>
            <p:ph type="title"/>
          </p:nvPr>
        </p:nvSpPr>
        <p:spPr/>
        <p:txBody>
          <a:bodyPr rtlCol="0"/>
          <a:lstStyle/>
          <a:p>
            <a:pPr rtl="0"/>
            <a:r>
              <a:rPr lang="lv-lv"/>
              <a:t>Mastertitelformat bearbeiten</a:t>
            </a:r>
            <a:endParaRPr lang="de-AT"/>
          </a:p>
        </p:txBody>
      </p:sp>
      <p:sp>
        <p:nvSpPr>
          <p:cNvPr id="3" name="Inhaltsplatzhalter 2">
            <a:extLst>
              <a:ext uri="{FF2B5EF4-FFF2-40B4-BE49-F238E27FC236}">
                <a16:creationId xmlns:a16="http://schemas.microsoft.com/office/drawing/2014/main" id="{7D072965-774C-411A-8E46-30573D9BFF25}"/>
              </a:ext>
            </a:extLst>
          </p:cNvPr>
          <p:cNvSpPr>
            <a:spLocks noGrp="1"/>
          </p:cNvSpPr>
          <p:nvPr>
            <p:ph sz="half" idx="1"/>
          </p:nvPr>
        </p:nvSpPr>
        <p:spPr>
          <a:xfrm>
            <a:off x="838200" y="1825625"/>
            <a:ext cx="5181600" cy="4351338"/>
          </a:xfrm>
        </p:spPr>
        <p:txBody>
          <a:bodyPr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4" name="Inhaltsplatzhalter 3">
            <a:extLst>
              <a:ext uri="{FF2B5EF4-FFF2-40B4-BE49-F238E27FC236}">
                <a16:creationId xmlns:a16="http://schemas.microsoft.com/office/drawing/2014/main" id="{B7D47E93-2D02-4395-A513-A2347608C983}"/>
              </a:ext>
            </a:extLst>
          </p:cNvPr>
          <p:cNvSpPr>
            <a:spLocks noGrp="1"/>
          </p:cNvSpPr>
          <p:nvPr>
            <p:ph sz="half" idx="2"/>
          </p:nvPr>
        </p:nvSpPr>
        <p:spPr>
          <a:xfrm>
            <a:off x="6172200" y="1825625"/>
            <a:ext cx="5181600" cy="4351338"/>
          </a:xfrm>
        </p:spPr>
        <p:txBody>
          <a:bodyPr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5" name="Datumsplatzhalter 4">
            <a:extLst>
              <a:ext uri="{FF2B5EF4-FFF2-40B4-BE49-F238E27FC236}">
                <a16:creationId xmlns:a16="http://schemas.microsoft.com/office/drawing/2014/main" id="{EC58BF5E-A0A8-4591-9421-A7A72141EDF4}"/>
              </a:ext>
            </a:extLst>
          </p:cNvPr>
          <p:cNvSpPr>
            <a:spLocks noGrp="1"/>
          </p:cNvSpPr>
          <p:nvPr>
            <p:ph type="dt" sz="half" idx="10"/>
          </p:nvPr>
        </p:nvSpPr>
        <p:spPr/>
        <p:txBody>
          <a:bodyPr rtlCol="0"/>
          <a:lstStyle/>
          <a:p>
            <a:pPr rtl="0"/>
            <a:r>
              <a:rPr lang="de-AT"/>
              <a:t>25.01.2022</a:t>
            </a:r>
          </a:p>
        </p:txBody>
      </p:sp>
      <p:sp>
        <p:nvSpPr>
          <p:cNvPr id="6" name="Fußzeilenplatzhalter 5">
            <a:extLst>
              <a:ext uri="{FF2B5EF4-FFF2-40B4-BE49-F238E27FC236}">
                <a16:creationId xmlns:a16="http://schemas.microsoft.com/office/drawing/2014/main" id="{81267585-6B66-4D96-9CA1-07FF06869AF1}"/>
              </a:ext>
            </a:extLst>
          </p:cNvPr>
          <p:cNvSpPr>
            <a:spLocks noGrp="1"/>
          </p:cNvSpPr>
          <p:nvPr>
            <p:ph type="ftr" sz="quarter" idx="11"/>
          </p:nvPr>
        </p:nvSpPr>
        <p:spPr/>
        <p:txBody>
          <a:bodyPr rtlCol="0"/>
          <a:lstStyle/>
          <a:p>
            <a:pPr rtl="0"/>
            <a:endParaRPr lang="de-AT"/>
          </a:p>
        </p:txBody>
      </p:sp>
      <p:sp>
        <p:nvSpPr>
          <p:cNvPr id="7" name="Foliennummernplatzhalter 6">
            <a:extLst>
              <a:ext uri="{FF2B5EF4-FFF2-40B4-BE49-F238E27FC236}">
                <a16:creationId xmlns:a16="http://schemas.microsoft.com/office/drawing/2014/main" id="{063E4431-3B22-4ADB-B1AC-F1737C0A14BB}"/>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19497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329B5-BE54-4911-A3ED-7ADBA7AA7129}"/>
              </a:ext>
            </a:extLst>
          </p:cNvPr>
          <p:cNvSpPr>
            <a:spLocks noGrp="1"/>
          </p:cNvSpPr>
          <p:nvPr>
            <p:ph type="title"/>
          </p:nvPr>
        </p:nvSpPr>
        <p:spPr>
          <a:xfrm>
            <a:off x="839788" y="365125"/>
            <a:ext cx="10515600" cy="1325563"/>
          </a:xfrm>
        </p:spPr>
        <p:txBody>
          <a:bodyPr rtlCol="0"/>
          <a:lstStyle/>
          <a:p>
            <a:pPr rtl="0"/>
            <a:r>
              <a:rPr lang="lv-lv"/>
              <a:t>Mastertitelformat bearbeiten</a:t>
            </a:r>
            <a:endParaRPr lang="de-AT"/>
          </a:p>
        </p:txBody>
      </p:sp>
      <p:sp>
        <p:nvSpPr>
          <p:cNvPr id="3" name="Textplatzhalter 2">
            <a:extLst>
              <a:ext uri="{FF2B5EF4-FFF2-40B4-BE49-F238E27FC236}">
                <a16:creationId xmlns:a16="http://schemas.microsoft.com/office/drawing/2014/main" id="{E418DBDE-C142-422B-B907-9FB6DD931CE0}"/>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Mastertextformat bearbeiten</a:t>
            </a:r>
          </a:p>
        </p:txBody>
      </p:sp>
      <p:sp>
        <p:nvSpPr>
          <p:cNvPr id="4" name="Inhaltsplatzhalter 3">
            <a:extLst>
              <a:ext uri="{FF2B5EF4-FFF2-40B4-BE49-F238E27FC236}">
                <a16:creationId xmlns:a16="http://schemas.microsoft.com/office/drawing/2014/main" id="{F77DF853-AD5D-45EA-B2B9-C1BDCCF832FA}"/>
              </a:ext>
            </a:extLst>
          </p:cNvPr>
          <p:cNvSpPr>
            <a:spLocks noGrp="1"/>
          </p:cNvSpPr>
          <p:nvPr>
            <p:ph sz="half" idx="2"/>
          </p:nvPr>
        </p:nvSpPr>
        <p:spPr>
          <a:xfrm>
            <a:off x="839788" y="2505075"/>
            <a:ext cx="5157787" cy="3684588"/>
          </a:xfrm>
        </p:spPr>
        <p:txBody>
          <a:bodyPr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5" name="Textplatzhalter 4">
            <a:extLst>
              <a:ext uri="{FF2B5EF4-FFF2-40B4-BE49-F238E27FC236}">
                <a16:creationId xmlns:a16="http://schemas.microsoft.com/office/drawing/2014/main" id="{E821FAC8-2B4B-4920-90B8-D137F94D5D70}"/>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Mastertextformat bearbeiten</a:t>
            </a:r>
          </a:p>
        </p:txBody>
      </p:sp>
      <p:sp>
        <p:nvSpPr>
          <p:cNvPr id="6" name="Inhaltsplatzhalter 5">
            <a:extLst>
              <a:ext uri="{FF2B5EF4-FFF2-40B4-BE49-F238E27FC236}">
                <a16:creationId xmlns:a16="http://schemas.microsoft.com/office/drawing/2014/main" id="{84AD07DD-ECFB-4EC7-A0E7-D7909388EA99}"/>
              </a:ext>
            </a:extLst>
          </p:cNvPr>
          <p:cNvSpPr>
            <a:spLocks noGrp="1"/>
          </p:cNvSpPr>
          <p:nvPr>
            <p:ph sz="quarter" idx="4"/>
          </p:nvPr>
        </p:nvSpPr>
        <p:spPr>
          <a:xfrm>
            <a:off x="6172200" y="2505075"/>
            <a:ext cx="5183188" cy="3684588"/>
          </a:xfrm>
        </p:spPr>
        <p:txBody>
          <a:bodyPr rtlCol="0"/>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7" name="Datumsplatzhalter 6">
            <a:extLst>
              <a:ext uri="{FF2B5EF4-FFF2-40B4-BE49-F238E27FC236}">
                <a16:creationId xmlns:a16="http://schemas.microsoft.com/office/drawing/2014/main" id="{8EAF0497-8680-4518-A77B-1F79C7D358A6}"/>
              </a:ext>
            </a:extLst>
          </p:cNvPr>
          <p:cNvSpPr>
            <a:spLocks noGrp="1"/>
          </p:cNvSpPr>
          <p:nvPr>
            <p:ph type="dt" sz="half" idx="10"/>
          </p:nvPr>
        </p:nvSpPr>
        <p:spPr/>
        <p:txBody>
          <a:bodyPr rtlCol="0"/>
          <a:lstStyle/>
          <a:p>
            <a:pPr rtl="0"/>
            <a:r>
              <a:rPr lang="de-AT"/>
              <a:t>25.01.2022</a:t>
            </a:r>
          </a:p>
        </p:txBody>
      </p:sp>
      <p:sp>
        <p:nvSpPr>
          <p:cNvPr id="8" name="Fußzeilenplatzhalter 7">
            <a:extLst>
              <a:ext uri="{FF2B5EF4-FFF2-40B4-BE49-F238E27FC236}">
                <a16:creationId xmlns:a16="http://schemas.microsoft.com/office/drawing/2014/main" id="{F349C846-BC29-4A93-AF2F-EAFD46593D2B}"/>
              </a:ext>
            </a:extLst>
          </p:cNvPr>
          <p:cNvSpPr>
            <a:spLocks noGrp="1"/>
          </p:cNvSpPr>
          <p:nvPr>
            <p:ph type="ftr" sz="quarter" idx="11"/>
          </p:nvPr>
        </p:nvSpPr>
        <p:spPr/>
        <p:txBody>
          <a:bodyPr rtlCol="0"/>
          <a:lstStyle/>
          <a:p>
            <a:pPr rtl="0"/>
            <a:endParaRPr lang="de-AT"/>
          </a:p>
        </p:txBody>
      </p:sp>
      <p:sp>
        <p:nvSpPr>
          <p:cNvPr id="9" name="Foliennummernplatzhalter 8">
            <a:extLst>
              <a:ext uri="{FF2B5EF4-FFF2-40B4-BE49-F238E27FC236}">
                <a16:creationId xmlns:a16="http://schemas.microsoft.com/office/drawing/2014/main" id="{52920069-CA4D-4EF4-B21B-4F234905E1DD}"/>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7709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00892-7CDE-42DD-99D4-8BEA9DB7855B}"/>
              </a:ext>
            </a:extLst>
          </p:cNvPr>
          <p:cNvSpPr>
            <a:spLocks noGrp="1"/>
          </p:cNvSpPr>
          <p:nvPr>
            <p:ph type="title"/>
          </p:nvPr>
        </p:nvSpPr>
        <p:spPr/>
        <p:txBody>
          <a:bodyPr rtlCol="0"/>
          <a:lstStyle/>
          <a:p>
            <a:pPr rtl="0"/>
            <a:r>
              <a:rPr lang="lv-lv"/>
              <a:t>Mastertitelformat bearbeiten</a:t>
            </a:r>
            <a:endParaRPr lang="de-AT"/>
          </a:p>
        </p:txBody>
      </p:sp>
      <p:sp>
        <p:nvSpPr>
          <p:cNvPr id="3" name="Datumsplatzhalter 2">
            <a:extLst>
              <a:ext uri="{FF2B5EF4-FFF2-40B4-BE49-F238E27FC236}">
                <a16:creationId xmlns:a16="http://schemas.microsoft.com/office/drawing/2014/main" id="{5E72E1C9-B61E-4B6A-ADEF-332293295089}"/>
              </a:ext>
            </a:extLst>
          </p:cNvPr>
          <p:cNvSpPr>
            <a:spLocks noGrp="1"/>
          </p:cNvSpPr>
          <p:nvPr>
            <p:ph type="dt" sz="half" idx="10"/>
          </p:nvPr>
        </p:nvSpPr>
        <p:spPr/>
        <p:txBody>
          <a:bodyPr rtlCol="0"/>
          <a:lstStyle/>
          <a:p>
            <a:pPr rtl="0"/>
            <a:r>
              <a:rPr lang="de-AT"/>
              <a:t>25.01.2022</a:t>
            </a:r>
          </a:p>
        </p:txBody>
      </p:sp>
      <p:sp>
        <p:nvSpPr>
          <p:cNvPr id="4" name="Fußzeilenplatzhalter 3">
            <a:extLst>
              <a:ext uri="{FF2B5EF4-FFF2-40B4-BE49-F238E27FC236}">
                <a16:creationId xmlns:a16="http://schemas.microsoft.com/office/drawing/2014/main" id="{45F8190D-6522-4C4F-8122-014D51A695F3}"/>
              </a:ext>
            </a:extLst>
          </p:cNvPr>
          <p:cNvSpPr>
            <a:spLocks noGrp="1"/>
          </p:cNvSpPr>
          <p:nvPr>
            <p:ph type="ftr" sz="quarter" idx="11"/>
          </p:nvPr>
        </p:nvSpPr>
        <p:spPr/>
        <p:txBody>
          <a:bodyPr rtlCol="0"/>
          <a:lstStyle/>
          <a:p>
            <a:pPr rtl="0"/>
            <a:endParaRPr lang="de-AT"/>
          </a:p>
        </p:txBody>
      </p:sp>
      <p:sp>
        <p:nvSpPr>
          <p:cNvPr id="5" name="Foliennummernplatzhalter 4">
            <a:extLst>
              <a:ext uri="{FF2B5EF4-FFF2-40B4-BE49-F238E27FC236}">
                <a16:creationId xmlns:a16="http://schemas.microsoft.com/office/drawing/2014/main" id="{FCD20D22-AEA9-4DD0-87B0-3CE259977B67}"/>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61149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FD731D5-5E41-41C0-AFE3-BB0CCCF7C3F8}"/>
              </a:ext>
            </a:extLst>
          </p:cNvPr>
          <p:cNvSpPr>
            <a:spLocks noGrp="1"/>
          </p:cNvSpPr>
          <p:nvPr>
            <p:ph type="dt" sz="half" idx="10"/>
          </p:nvPr>
        </p:nvSpPr>
        <p:spPr/>
        <p:txBody>
          <a:bodyPr rtlCol="0"/>
          <a:lstStyle/>
          <a:p>
            <a:pPr rtl="0"/>
            <a:r>
              <a:rPr lang="de-AT"/>
              <a:t>25.01.2022</a:t>
            </a:r>
          </a:p>
        </p:txBody>
      </p:sp>
      <p:sp>
        <p:nvSpPr>
          <p:cNvPr id="3" name="Fußzeilenplatzhalter 2">
            <a:extLst>
              <a:ext uri="{FF2B5EF4-FFF2-40B4-BE49-F238E27FC236}">
                <a16:creationId xmlns:a16="http://schemas.microsoft.com/office/drawing/2014/main" id="{C470F9EC-3486-4F98-958F-F27D181C7B61}"/>
              </a:ext>
            </a:extLst>
          </p:cNvPr>
          <p:cNvSpPr>
            <a:spLocks noGrp="1"/>
          </p:cNvSpPr>
          <p:nvPr>
            <p:ph type="ftr" sz="quarter" idx="11"/>
          </p:nvPr>
        </p:nvSpPr>
        <p:spPr/>
        <p:txBody>
          <a:bodyPr rtlCol="0"/>
          <a:lstStyle/>
          <a:p>
            <a:pPr rtl="0"/>
            <a:endParaRPr lang="de-AT"/>
          </a:p>
        </p:txBody>
      </p:sp>
      <p:sp>
        <p:nvSpPr>
          <p:cNvPr id="4" name="Foliennummernplatzhalter 3">
            <a:extLst>
              <a:ext uri="{FF2B5EF4-FFF2-40B4-BE49-F238E27FC236}">
                <a16:creationId xmlns:a16="http://schemas.microsoft.com/office/drawing/2014/main" id="{F0900742-13E9-4DC4-85E2-2832C4B0184C}"/>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10696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B513F-AA34-4E0C-9D5B-F204951060A7}"/>
              </a:ext>
            </a:extLst>
          </p:cNvPr>
          <p:cNvSpPr>
            <a:spLocks noGrp="1"/>
          </p:cNvSpPr>
          <p:nvPr>
            <p:ph type="title"/>
          </p:nvPr>
        </p:nvSpPr>
        <p:spPr>
          <a:xfrm>
            <a:off x="839788" y="457200"/>
            <a:ext cx="3932237" cy="1600200"/>
          </a:xfrm>
        </p:spPr>
        <p:txBody>
          <a:bodyPr rtlCol="0" anchor="b"/>
          <a:lstStyle>
            <a:lvl1pPr>
              <a:defRPr sz="3200"/>
            </a:lvl1pPr>
          </a:lstStyle>
          <a:p>
            <a:pPr rtl="0"/>
            <a:r>
              <a:rPr lang="lv-lv"/>
              <a:t>Mastertitelformat bearbeiten</a:t>
            </a:r>
            <a:endParaRPr lang="de-AT"/>
          </a:p>
        </p:txBody>
      </p:sp>
      <p:sp>
        <p:nvSpPr>
          <p:cNvPr id="3" name="Inhaltsplatzhalter 2">
            <a:extLst>
              <a:ext uri="{FF2B5EF4-FFF2-40B4-BE49-F238E27FC236}">
                <a16:creationId xmlns:a16="http://schemas.microsoft.com/office/drawing/2014/main" id="{95F33116-8DFE-48F7-A7ED-27D88D734AF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4" name="Textplatzhalter 3">
            <a:extLst>
              <a:ext uri="{FF2B5EF4-FFF2-40B4-BE49-F238E27FC236}">
                <a16:creationId xmlns:a16="http://schemas.microsoft.com/office/drawing/2014/main" id="{9C10851E-868F-4133-9354-92A2AFB89DA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Mastertextformat bearbeiten</a:t>
            </a:r>
          </a:p>
        </p:txBody>
      </p:sp>
      <p:sp>
        <p:nvSpPr>
          <p:cNvPr id="5" name="Datumsplatzhalter 4">
            <a:extLst>
              <a:ext uri="{FF2B5EF4-FFF2-40B4-BE49-F238E27FC236}">
                <a16:creationId xmlns:a16="http://schemas.microsoft.com/office/drawing/2014/main" id="{6DBFF2F9-FC20-4FA4-A469-292C478DC230}"/>
              </a:ext>
            </a:extLst>
          </p:cNvPr>
          <p:cNvSpPr>
            <a:spLocks noGrp="1"/>
          </p:cNvSpPr>
          <p:nvPr>
            <p:ph type="dt" sz="half" idx="10"/>
          </p:nvPr>
        </p:nvSpPr>
        <p:spPr/>
        <p:txBody>
          <a:bodyPr rtlCol="0"/>
          <a:lstStyle/>
          <a:p>
            <a:pPr rtl="0"/>
            <a:r>
              <a:rPr lang="de-AT"/>
              <a:t>25.01.2022</a:t>
            </a:r>
          </a:p>
        </p:txBody>
      </p:sp>
      <p:sp>
        <p:nvSpPr>
          <p:cNvPr id="6" name="Fußzeilenplatzhalter 5">
            <a:extLst>
              <a:ext uri="{FF2B5EF4-FFF2-40B4-BE49-F238E27FC236}">
                <a16:creationId xmlns:a16="http://schemas.microsoft.com/office/drawing/2014/main" id="{97733BF5-B9A0-4036-831B-CEA98FC44336}"/>
              </a:ext>
            </a:extLst>
          </p:cNvPr>
          <p:cNvSpPr>
            <a:spLocks noGrp="1"/>
          </p:cNvSpPr>
          <p:nvPr>
            <p:ph type="ftr" sz="quarter" idx="11"/>
          </p:nvPr>
        </p:nvSpPr>
        <p:spPr/>
        <p:txBody>
          <a:bodyPr rtlCol="0"/>
          <a:lstStyle/>
          <a:p>
            <a:pPr rtl="0"/>
            <a:endParaRPr lang="de-AT"/>
          </a:p>
        </p:txBody>
      </p:sp>
      <p:sp>
        <p:nvSpPr>
          <p:cNvPr id="7" name="Foliennummernplatzhalter 6">
            <a:extLst>
              <a:ext uri="{FF2B5EF4-FFF2-40B4-BE49-F238E27FC236}">
                <a16:creationId xmlns:a16="http://schemas.microsoft.com/office/drawing/2014/main" id="{CE90C343-E2BE-4D22-A06C-B125AE41022C}"/>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305969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5F0D7-57CA-406C-9F68-0DB9F87EC83B}"/>
              </a:ext>
            </a:extLst>
          </p:cNvPr>
          <p:cNvSpPr>
            <a:spLocks noGrp="1"/>
          </p:cNvSpPr>
          <p:nvPr>
            <p:ph type="title"/>
          </p:nvPr>
        </p:nvSpPr>
        <p:spPr>
          <a:xfrm>
            <a:off x="839788" y="457200"/>
            <a:ext cx="3932237" cy="1600200"/>
          </a:xfrm>
        </p:spPr>
        <p:txBody>
          <a:bodyPr rtlCol="0" anchor="b"/>
          <a:lstStyle>
            <a:lvl1pPr>
              <a:defRPr sz="3200"/>
            </a:lvl1pPr>
          </a:lstStyle>
          <a:p>
            <a:pPr rtl="0"/>
            <a:r>
              <a:rPr lang="lv-lv"/>
              <a:t>Mastertitelformat bearbeiten</a:t>
            </a:r>
            <a:endParaRPr lang="de-AT"/>
          </a:p>
        </p:txBody>
      </p:sp>
      <p:sp>
        <p:nvSpPr>
          <p:cNvPr id="3" name="Bildplatzhalter 2">
            <a:extLst>
              <a:ext uri="{FF2B5EF4-FFF2-40B4-BE49-F238E27FC236}">
                <a16:creationId xmlns:a16="http://schemas.microsoft.com/office/drawing/2014/main" id="{FDB93C3F-B5D9-477E-9570-7B9E1EC54A0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de-AT"/>
          </a:p>
        </p:txBody>
      </p:sp>
      <p:sp>
        <p:nvSpPr>
          <p:cNvPr id="4" name="Textplatzhalter 3">
            <a:extLst>
              <a:ext uri="{FF2B5EF4-FFF2-40B4-BE49-F238E27FC236}">
                <a16:creationId xmlns:a16="http://schemas.microsoft.com/office/drawing/2014/main" id="{C524E447-C722-44E3-9333-E6D525F5816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Mastertextformat bearbeiten</a:t>
            </a:r>
          </a:p>
        </p:txBody>
      </p:sp>
      <p:sp>
        <p:nvSpPr>
          <p:cNvPr id="5" name="Datumsplatzhalter 4">
            <a:extLst>
              <a:ext uri="{FF2B5EF4-FFF2-40B4-BE49-F238E27FC236}">
                <a16:creationId xmlns:a16="http://schemas.microsoft.com/office/drawing/2014/main" id="{F5733AC4-0821-4C09-80DB-74E11309DFCF}"/>
              </a:ext>
            </a:extLst>
          </p:cNvPr>
          <p:cNvSpPr>
            <a:spLocks noGrp="1"/>
          </p:cNvSpPr>
          <p:nvPr>
            <p:ph type="dt" sz="half" idx="10"/>
          </p:nvPr>
        </p:nvSpPr>
        <p:spPr/>
        <p:txBody>
          <a:bodyPr rtlCol="0"/>
          <a:lstStyle/>
          <a:p>
            <a:pPr rtl="0"/>
            <a:r>
              <a:rPr lang="de-AT"/>
              <a:t>25.01.2022</a:t>
            </a:r>
          </a:p>
        </p:txBody>
      </p:sp>
      <p:sp>
        <p:nvSpPr>
          <p:cNvPr id="6" name="Fußzeilenplatzhalter 5">
            <a:extLst>
              <a:ext uri="{FF2B5EF4-FFF2-40B4-BE49-F238E27FC236}">
                <a16:creationId xmlns:a16="http://schemas.microsoft.com/office/drawing/2014/main" id="{C1071EE2-730D-40BA-B19F-9F57C3D868B8}"/>
              </a:ext>
            </a:extLst>
          </p:cNvPr>
          <p:cNvSpPr>
            <a:spLocks noGrp="1"/>
          </p:cNvSpPr>
          <p:nvPr>
            <p:ph type="ftr" sz="quarter" idx="11"/>
          </p:nvPr>
        </p:nvSpPr>
        <p:spPr/>
        <p:txBody>
          <a:bodyPr rtlCol="0"/>
          <a:lstStyle/>
          <a:p>
            <a:pPr rtl="0"/>
            <a:endParaRPr lang="de-AT"/>
          </a:p>
        </p:txBody>
      </p:sp>
      <p:sp>
        <p:nvSpPr>
          <p:cNvPr id="7" name="Foliennummernplatzhalter 6">
            <a:extLst>
              <a:ext uri="{FF2B5EF4-FFF2-40B4-BE49-F238E27FC236}">
                <a16:creationId xmlns:a16="http://schemas.microsoft.com/office/drawing/2014/main" id="{CEEA260A-3D1D-49A8-A316-72F5CD7B9BC7}"/>
              </a:ext>
            </a:extLst>
          </p:cNvPr>
          <p:cNvSpPr>
            <a:spLocks noGrp="1"/>
          </p:cNvSpPr>
          <p:nvPr>
            <p:ph type="sldNum" sz="quarter" idx="12"/>
          </p:nvPr>
        </p:nvSpPr>
        <p:spPr/>
        <p:txBody>
          <a:bodyPr rtlCol="0"/>
          <a:lstStyle/>
          <a:p>
            <a:pPr rtl="0"/>
            <a:fld id="{826CE9DA-0CC2-4A9E-A617-0548961698AD}" type="slidenum">
              <a:rPr lang="de-AT" smtClean="0"/>
              <a:t>‹#›</a:t>
            </a:fld>
            <a:endParaRPr lang="de-AT"/>
          </a:p>
        </p:txBody>
      </p:sp>
    </p:spTree>
    <p:extLst>
      <p:ext uri="{BB962C8B-B14F-4D97-AF65-F5344CB8AC3E}">
        <p14:creationId xmlns:p14="http://schemas.microsoft.com/office/powerpoint/2010/main" val="74837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1D826BD-91BC-47CB-9260-E1CD89A65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Mastertitelformat bearbeiten</a:t>
            </a:r>
            <a:endParaRPr lang="de-AT"/>
          </a:p>
        </p:txBody>
      </p:sp>
      <p:sp>
        <p:nvSpPr>
          <p:cNvPr id="3" name="Textplatzhalter 2">
            <a:extLst>
              <a:ext uri="{FF2B5EF4-FFF2-40B4-BE49-F238E27FC236}">
                <a16:creationId xmlns:a16="http://schemas.microsoft.com/office/drawing/2014/main" id="{EDFBC2FD-23E3-4BAB-A971-F3C02F3F6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Mastertextformat bearbeiten</a:t>
            </a:r>
          </a:p>
          <a:p>
            <a:pPr lvl="1" rtl="0"/>
            <a:r>
              <a:rPr lang="lv-lv"/>
              <a:t>Zweite Ebene</a:t>
            </a:r>
          </a:p>
          <a:p>
            <a:pPr lvl="2" rtl="0"/>
            <a:r>
              <a:rPr lang="lv-lv"/>
              <a:t>Dritte Ebene</a:t>
            </a:r>
          </a:p>
          <a:p>
            <a:pPr lvl="3" rtl="0"/>
            <a:r>
              <a:rPr lang="lv-lv"/>
              <a:t>Vierte Ebene</a:t>
            </a:r>
          </a:p>
          <a:p>
            <a:pPr lvl="4" rtl="0"/>
            <a:r>
              <a:rPr lang="lv-lv"/>
              <a:t>Fünfte Ebene</a:t>
            </a:r>
            <a:endParaRPr lang="de-AT"/>
          </a:p>
        </p:txBody>
      </p:sp>
      <p:sp>
        <p:nvSpPr>
          <p:cNvPr id="4" name="Datumsplatzhalter 3">
            <a:extLst>
              <a:ext uri="{FF2B5EF4-FFF2-40B4-BE49-F238E27FC236}">
                <a16:creationId xmlns:a16="http://schemas.microsoft.com/office/drawing/2014/main" id="{4A1C46B4-0CBA-4149-B189-32D030326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de-AT"/>
              <a:t>25.01.2022</a:t>
            </a:r>
          </a:p>
        </p:txBody>
      </p:sp>
      <p:sp>
        <p:nvSpPr>
          <p:cNvPr id="5" name="Fußzeilenplatzhalter 4">
            <a:extLst>
              <a:ext uri="{FF2B5EF4-FFF2-40B4-BE49-F238E27FC236}">
                <a16:creationId xmlns:a16="http://schemas.microsoft.com/office/drawing/2014/main" id="{B17A6AD9-4CE4-43FB-9932-39D045ED0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de-AT"/>
          </a:p>
        </p:txBody>
      </p:sp>
      <p:sp>
        <p:nvSpPr>
          <p:cNvPr id="6" name="Foliennummernplatzhalter 5">
            <a:extLst>
              <a:ext uri="{FF2B5EF4-FFF2-40B4-BE49-F238E27FC236}">
                <a16:creationId xmlns:a16="http://schemas.microsoft.com/office/drawing/2014/main" id="{4DE08EB5-ED18-4557-A3F4-46F522EBA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26CE9DA-0CC2-4A9E-A617-0548961698AD}" type="slidenum">
              <a:rPr lang="de-AT" smtClean="0"/>
              <a:t>‹#›</a:t>
            </a:fld>
            <a:endParaRPr lang="de-AT"/>
          </a:p>
        </p:txBody>
      </p:sp>
    </p:spTree>
    <p:extLst>
      <p:ext uri="{BB962C8B-B14F-4D97-AF65-F5344CB8AC3E}">
        <p14:creationId xmlns:p14="http://schemas.microsoft.com/office/powerpoint/2010/main" val="312346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EN/TXT/PDF/?uri=CELEX:32017R1939&amp;from=EN"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eur-lex.europa.eu/legal-content/EN/TXT/PDF/?uri=CELEX:32017L1371&amp;from=F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5F526-3F3A-40A2-9908-819897A9A8F7}"/>
              </a:ext>
            </a:extLst>
          </p:cNvPr>
          <p:cNvSpPr>
            <a:spLocks noGrp="1"/>
          </p:cNvSpPr>
          <p:nvPr>
            <p:ph type="title"/>
          </p:nvPr>
        </p:nvSpPr>
        <p:spPr>
          <a:xfrm>
            <a:off x="506605" y="2575762"/>
            <a:ext cx="10515600" cy="1403384"/>
          </a:xfrm>
        </p:spPr>
        <p:txBody>
          <a:bodyPr rtlCol="0">
            <a:normAutofit fontScale="90000"/>
          </a:bodyPr>
          <a:lstStyle/>
          <a:p>
            <a:pPr rtl="0"/>
            <a:r>
              <a:rPr lang="en-gb" sz="6700" b="1" i="1">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rPr>
              <a:t>EPPO</a:t>
            </a:r>
            <a:r>
              <a:rPr lang="en-gb" sz="6700" b="1">
                <a:ln w="10160">
                  <a:solidFill>
                    <a:schemeClr val="bg1">
                      <a:lumMod val="75000"/>
                    </a:schemeClr>
                  </a:solidFill>
                  <a:prstDash val="solid"/>
                </a:ln>
                <a:solidFill>
                  <a:srgbClr val="FFFFFF"/>
                </a:solidFill>
                <a:effectLst>
                  <a:outerShdw blurRad="50800" dist="38100" dir="2700000" algn="tl" rotWithShape="0">
                    <a:prstClr val="black">
                      <a:alpha val="40000"/>
                    </a:prstClr>
                  </a:outerShdw>
                </a:effectLst>
              </a:rPr>
              <a:t> kompetences
</a:t>
            </a:r>
            <a:br>
              <a:rPr lang="de-DE" b="1" dirty="0"/>
            </a:br>
            <a:br>
              <a:rPr lang="de-DE" b="1" dirty="0"/>
            </a:br>
            <a:endParaRPr lang="de-AT" b="1" dirty="0"/>
          </a:p>
        </p:txBody>
      </p:sp>
      <p:sp>
        <p:nvSpPr>
          <p:cNvPr id="3" name="Dia számának helye 2">
            <a:extLst>
              <a:ext uri="{FF2B5EF4-FFF2-40B4-BE49-F238E27FC236}">
                <a16:creationId xmlns:a16="http://schemas.microsoft.com/office/drawing/2014/main" id="{5A0C9393-C377-422F-BA62-362E6EF2CF2C}"/>
              </a:ext>
            </a:extLst>
          </p:cNvPr>
          <p:cNvSpPr>
            <a:spLocks noGrp="1"/>
          </p:cNvSpPr>
          <p:nvPr>
            <p:ph type="sldNum" sz="quarter" idx="12"/>
          </p:nvPr>
        </p:nvSpPr>
        <p:spPr/>
        <p:txBody>
          <a:bodyPr rtlCol="0"/>
          <a:lstStyle/>
          <a:p>
            <a:pPr rtl="0"/>
            <a:fld id="{826CE9DA-0CC2-4A9E-A617-0548961698AD}" type="slidenum">
              <a:rPr lang="de-AT" smtClean="0"/>
              <a:t>1</a:t>
            </a:fld>
            <a:endParaRPr lang="de-AT" dirty="0"/>
          </a:p>
        </p:txBody>
      </p:sp>
      <p:sp>
        <p:nvSpPr>
          <p:cNvPr id="12" name="Titel 2">
            <a:extLst>
              <a:ext uri="{FF2B5EF4-FFF2-40B4-BE49-F238E27FC236}">
                <a16:creationId xmlns:a16="http://schemas.microsoft.com/office/drawing/2014/main" id="{97351925-AD66-4EE1-BDFB-463743A925BE}"/>
              </a:ext>
            </a:extLst>
          </p:cNvPr>
          <p:cNvSpPr txBox="1">
            <a:spLocks/>
          </p:cNvSpPr>
          <p:nvPr/>
        </p:nvSpPr>
        <p:spPr>
          <a:xfrm>
            <a:off x="619107" y="5355873"/>
            <a:ext cx="10113264" cy="822960"/>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br>
              <a:rPr lang="en-US"/>
            </a:br>
            <a:br>
              <a:rPr lang="en-US"/>
            </a:br>
            <a:endParaRPr lang="de-DE" dirty="0"/>
          </a:p>
        </p:txBody>
      </p:sp>
      <p:sp>
        <p:nvSpPr>
          <p:cNvPr id="13" name="Foliennummernplatzhalter 1">
            <a:extLst>
              <a:ext uri="{FF2B5EF4-FFF2-40B4-BE49-F238E27FC236}">
                <a16:creationId xmlns:a16="http://schemas.microsoft.com/office/drawing/2014/main" id="{7B1C07D2-4C5B-4012-A76D-53EA3B9086CA}"/>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4FAB73BC-B049-4115-A692-8D63A059BFB8}" type="slidenum">
              <a:rPr lang="en-US" smtClean="0"/>
              <a:pPr/>
              <a:t>1</a:t>
            </a:fld>
            <a:endParaRPr lang="en-US" dirty="0"/>
          </a:p>
        </p:txBody>
      </p:sp>
      <p:pic>
        <p:nvPicPr>
          <p:cNvPr id="14" name="Grafik 6">
            <a:extLst>
              <a:ext uri="{FF2B5EF4-FFF2-40B4-BE49-F238E27FC236}">
                <a16:creationId xmlns:a16="http://schemas.microsoft.com/office/drawing/2014/main" id="{3DE481D4-839F-44D0-9162-85C8C2E2ED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7329" y="5476805"/>
            <a:ext cx="1748864" cy="1291811"/>
          </a:xfrm>
          <a:prstGeom prst="rect">
            <a:avLst/>
          </a:prstGeom>
        </p:spPr>
      </p:pic>
      <p:pic>
        <p:nvPicPr>
          <p:cNvPr id="15" name="Inhaltsplatzhalter 5">
            <a:extLst>
              <a:ext uri="{FF2B5EF4-FFF2-40B4-BE49-F238E27FC236}">
                <a16:creationId xmlns:a16="http://schemas.microsoft.com/office/drawing/2014/main" id="{C2A6F50C-9B05-4BFD-81F3-5ED13D4B2AED}"/>
              </a:ext>
            </a:extLst>
          </p:cNvPr>
          <p:cNvPicPr>
            <a:picLocks noChangeAspect="1"/>
          </p:cNvPicPr>
          <p:nvPr/>
        </p:nvPicPr>
        <p:blipFill>
          <a:blip r:embed="rId4"/>
          <a:stretch>
            <a:fillRect/>
          </a:stretch>
        </p:blipFill>
        <p:spPr>
          <a:xfrm>
            <a:off x="8761652" y="5634650"/>
            <a:ext cx="1138806" cy="976120"/>
          </a:xfrm>
          <a:prstGeom prst="rect">
            <a:avLst/>
          </a:prstGeom>
        </p:spPr>
      </p:pic>
      <p:pic>
        <p:nvPicPr>
          <p:cNvPr id="11" name="Picture 10">
            <a:extLst>
              <a:ext uri="{FF2B5EF4-FFF2-40B4-BE49-F238E27FC236}">
                <a16:creationId xmlns:a16="http://schemas.microsoft.com/office/drawing/2014/main" id="{437A3949-0A79-4B00-B9FB-0148733453F6}"/>
              </a:ext>
            </a:extLst>
          </p:cNvPr>
          <p:cNvPicPr>
            <a:picLocks noChangeAspect="1"/>
          </p:cNvPicPr>
          <p:nvPr/>
        </p:nvPicPr>
        <p:blipFill>
          <a:blip r:embed="rId5"/>
          <a:stretch>
            <a:fillRect/>
          </a:stretch>
        </p:blipFill>
        <p:spPr>
          <a:xfrm>
            <a:off x="103194" y="5280066"/>
            <a:ext cx="5992806" cy="1550333"/>
          </a:xfrm>
          <a:prstGeom prst="rect">
            <a:avLst/>
          </a:prstGeom>
        </p:spPr>
      </p:pic>
    </p:spTree>
    <p:extLst>
      <p:ext uri="{BB962C8B-B14F-4D97-AF65-F5344CB8AC3E}">
        <p14:creationId xmlns:p14="http://schemas.microsoft.com/office/powerpoint/2010/main" val="53201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730525" y="324666"/>
            <a:ext cx="10515600" cy="1325563"/>
          </a:xfrm>
        </p:spPr>
        <p:txBody>
          <a:bodyPr rtlCol="0"/>
          <a:lstStyle/>
          <a:p>
            <a:pPr rtl="0"/>
            <a:r>
              <a:rPr lang="lv-lv" b="1" noProof="0"/>
              <a:t>Materiāltiesiskā kompetence </a:t>
            </a:r>
            <a:r>
              <a:rPr lang="lv-lv" b="1"/>
              <a:t>V</a:t>
            </a:r>
            <a:r>
              <a:rPr lang="lv-lv" b="1" noProof="0"/>
              <a:t> – Noziedzīga organizācija</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730525" y="1827620"/>
            <a:ext cx="9880534" cy="4351338"/>
          </a:xfrm>
        </p:spPr>
        <p:txBody>
          <a:bodyPr rtlCol="0">
            <a:normAutofit fontScale="92500" lnSpcReduction="10000"/>
          </a:bodyPr>
          <a:lstStyle/>
          <a:p>
            <a:pPr marL="0" indent="0" algn="just" rtl="0">
              <a:buNone/>
              <a:defRPr/>
            </a:pPr>
            <a:r>
              <a:rPr lang="lv-lv" b="1" noProof="0"/>
              <a:t>Dalība noziedzīgā organizācijā, </a:t>
            </a:r>
          </a:p>
          <a:p>
            <a:pPr algn="just" rtl="0">
              <a:buFont typeface="Wingdings" panose="05000000000000000000" pitchFamily="2" charset="2"/>
              <a:buChar char="Ø"/>
              <a:defRPr/>
            </a:pPr>
            <a:r>
              <a:rPr lang="lv-lv" noProof="0"/>
              <a:t>kā definēts Pamatlēmumā 2008/841/TI, kas ieviests valsts tiesību aktos, </a:t>
            </a:r>
          </a:p>
          <a:p>
            <a:pPr lvl="1" algn="just" rtl="0">
              <a:buFont typeface="Wingdings" panose="05000000000000000000" pitchFamily="2" charset="2"/>
              <a:buChar char="ü"/>
              <a:defRPr/>
            </a:pPr>
            <a:r>
              <a:rPr lang="lv-lv" b="1"/>
              <a:t>noziedzīga organizācija</a:t>
            </a:r>
            <a:r>
              <a:rPr lang="lv-lv"/>
              <a:t> ir strukturēta apvienība, izveidota noteiktā laikā, sastāv no vairāk nekā divām personām, saskaņoti darbojas, lai veiktu nodarījumus, kas sodāmi ar brīvības atņemšanu vai drošības līdzekli, kuru maksimālais ilgums ir vismaz četri gadi, vai ar bargāku sodu, lai tieši vai netieši iegūtu finansiālu vai cita veida materiālu labumu;</a:t>
            </a:r>
          </a:p>
          <a:p>
            <a:pPr lvl="1" algn="just" rtl="0">
              <a:buFont typeface="Wingdings" panose="05000000000000000000" pitchFamily="2" charset="2"/>
              <a:buChar char="ü"/>
              <a:defRPr/>
            </a:pPr>
            <a:r>
              <a:rPr lang="lv-lv" b="1"/>
              <a:t>strukturēta apvienība </a:t>
            </a:r>
            <a:r>
              <a:rPr lang="lv-lv"/>
              <a:t>ir apvienība, kura nav dibināta nejauši tūlītējai nodarījuma izdarīšanai un kurā nav obligāti jābūt formāli noteiktām tās locekļu lomām, sastāva nepārtrauktībai vai attīstītai struktūrai.</a:t>
            </a:r>
            <a:endParaRPr lang="en-GB" noProof="0" dirty="0"/>
          </a:p>
          <a:p>
            <a:pPr algn="just" rtl="0">
              <a:buFont typeface="Wingdings" panose="05000000000000000000" pitchFamily="2" charset="2"/>
              <a:buChar char="Ø"/>
              <a:defRPr/>
            </a:pPr>
            <a:r>
              <a:rPr lang="lv-lv" noProof="0"/>
              <a:t>ja šādas noziedzīgas organizācijas noziedzīgas darbības galvenais nolūks ir izdarīt kādu FIA nodarījumu</a:t>
            </a:r>
          </a:p>
          <a:p>
            <a:pPr marL="0" indent="0" rtl="0">
              <a:buNone/>
              <a:defRPr/>
            </a:pPr>
            <a:endParaRPr lang="en-GB"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1D676A0F-494C-4262-A590-4FD1002DF319}"/>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10</a:t>
            </a:fld>
            <a:endParaRPr lang="de-AT" dirty="0">
              <a:solidFill>
                <a:schemeClr val="bg1"/>
              </a:solidFill>
            </a:endParaRPr>
          </a:p>
        </p:txBody>
      </p:sp>
    </p:spTree>
    <p:extLst>
      <p:ext uri="{BB962C8B-B14F-4D97-AF65-F5344CB8AC3E}">
        <p14:creationId xmlns:p14="http://schemas.microsoft.com/office/powerpoint/2010/main" val="22137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749758" y="272256"/>
            <a:ext cx="9921591" cy="1325563"/>
          </a:xfrm>
        </p:spPr>
        <p:txBody>
          <a:bodyPr rtlCol="0"/>
          <a:lstStyle/>
          <a:p>
            <a:pPr rtl="0"/>
            <a:r>
              <a:rPr lang="lv-lv" b="1" noProof="0"/>
              <a:t>Materiāltiesiskā kompetence </a:t>
            </a:r>
            <a:r>
              <a:rPr lang="lv-lv" b="1"/>
              <a:t>VI</a:t>
            </a:r>
            <a:r>
              <a:rPr lang="lv-lv" b="1" noProof="0"/>
              <a:t> – Nesaraujami saistīti nodarījumi</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749758" y="1713453"/>
            <a:ext cx="9921591" cy="4351338"/>
          </a:xfrm>
        </p:spPr>
        <p:txBody>
          <a:bodyPr rtlCol="0">
            <a:normAutofit fontScale="92500" lnSpcReduction="10000"/>
          </a:bodyPr>
          <a:lstStyle/>
          <a:p>
            <a:pPr lvl="1" algn="just" rtl="0">
              <a:buFont typeface="Wingdings" panose="05000000000000000000" pitchFamily="2" charset="2"/>
              <a:buChar char="Ø"/>
              <a:defRPr/>
            </a:pPr>
            <a:r>
              <a:rPr lang="lv-lv" noProof="0"/>
              <a:t>Noziedzīgu nodarījumu kopība</a:t>
            </a:r>
          </a:p>
          <a:p>
            <a:pPr lvl="2" algn="just" rtl="0">
              <a:buFont typeface="Wingdings" panose="05000000000000000000" pitchFamily="2" charset="2"/>
              <a:buChar char="ü"/>
              <a:defRPr/>
            </a:pPr>
            <a:r>
              <a:rPr lang="lv-lv" noProof="0"/>
              <a:t>Krimināla darbība ietilpst gan FIA direktīvas, gan (dažādu) valsts tiesību normu darbības jomā</a:t>
            </a:r>
          </a:p>
          <a:p>
            <a:pPr lvl="1" algn="just" rtl="0">
              <a:buFont typeface="Wingdings" panose="05000000000000000000" pitchFamily="2" charset="2"/>
              <a:buChar char="Ø"/>
              <a:defRPr/>
            </a:pPr>
            <a:r>
              <a:rPr lang="lv-lv" noProof="0"/>
              <a:t>Tādu</a:t>
            </a:r>
            <a:r>
              <a:rPr lang="lv-lv" b="1" noProof="0"/>
              <a:t> materiālo faktu</a:t>
            </a:r>
            <a:r>
              <a:rPr lang="lv-lv" noProof="0"/>
              <a:t> jeb </a:t>
            </a:r>
            <a:r>
              <a:rPr lang="lv-lv" b="1" noProof="0"/>
              <a:t>faktu, kas pēc būtības ir vienādi</a:t>
            </a:r>
            <a:r>
              <a:rPr lang="lv-lv" noProof="0"/>
              <a:t>, identiskums (54. apsvērums),</a:t>
            </a:r>
          </a:p>
          <a:p>
            <a:pPr lvl="2" algn="just" rtl="0">
              <a:buFont typeface="Wingdings" panose="05000000000000000000" pitchFamily="2" charset="2"/>
              <a:buChar char="ü"/>
              <a:defRPr/>
            </a:pPr>
            <a:r>
              <a:rPr lang="lv-lv" noProof="0"/>
              <a:t>kuri ir nesaraujami saistīti kopā laikā un telpā. </a:t>
            </a:r>
          </a:p>
          <a:p>
            <a:pPr lvl="2" algn="just" rtl="0">
              <a:buFont typeface="Wingdings" panose="05000000000000000000" pitchFamily="2" charset="2"/>
              <a:buChar char="ü"/>
              <a:defRPr/>
            </a:pPr>
            <a:r>
              <a:rPr lang="lv-lv" i="1" noProof="0"/>
              <a:t>ne bis in idem</a:t>
            </a:r>
            <a:r>
              <a:rPr lang="lv-lv" noProof="0"/>
              <a:t> (piem., EST 2007. gada 18. jūlijs, C-288/05, </a:t>
            </a:r>
            <a:r>
              <a:rPr lang="en-gb" i="1" noProof="0"/>
              <a:t>Kretzinger </a:t>
            </a:r>
            <a:r>
              <a:rPr lang="en-gb" noProof="0"/>
              <a:t>ECLI:EU:C:2007:441)</a:t>
            </a:r>
          </a:p>
          <a:p>
            <a:pPr lvl="2" algn="just" rtl="0">
              <a:buFont typeface="Wingdings" panose="05000000000000000000" pitchFamily="2" charset="2"/>
              <a:buChar char="ü"/>
              <a:defRPr/>
            </a:pPr>
            <a:r>
              <a:rPr lang="lv-lv" noProof="0"/>
              <a:t>Maksimālo sankciju salīdzinājums (35. panta 3. punkta a) apakšpunkts) </a:t>
            </a:r>
          </a:p>
          <a:p>
            <a:pPr lvl="3" algn="just" rtl="0">
              <a:buFont typeface="Symbol" panose="05050102010706020507" pitchFamily="18" charset="2"/>
              <a:buChar char="-"/>
              <a:defRPr/>
            </a:pPr>
            <a:r>
              <a:rPr lang="lv-lv" noProof="0"/>
              <a:t>Kompetenci īsteno tikai tad, ja maksimālais sods par FIA nodarījumu ir lielāks, nekā par nesaraujami saistīto nodarījumu.</a:t>
            </a:r>
          </a:p>
          <a:p>
            <a:pPr lvl="1" algn="just" rtl="0">
              <a:buFont typeface="Wingdings" panose="05000000000000000000" pitchFamily="2" charset="2"/>
              <a:buChar char="Ø"/>
              <a:defRPr/>
            </a:pPr>
            <a:r>
              <a:rPr lang="lv-lv" noProof="0"/>
              <a:t>Papildinošs/izšķirīgs nodarījums (56. apsvērums)</a:t>
            </a:r>
          </a:p>
          <a:p>
            <a:pPr lvl="2" algn="just" rtl="0">
              <a:buFont typeface="Wingdings" panose="05000000000000000000" pitchFamily="2" charset="2"/>
              <a:buChar char="ü"/>
              <a:defRPr/>
            </a:pPr>
            <a:r>
              <a:rPr lang="lv-lv" noProof="0"/>
              <a:t>Nodarījums, kas ir izdarīts galvenokārt tādēļ, lai radītu apstākļus tāda nodarījuma izdarīšanai, kas skar Savienības finanšu intereses (papildinošs nodarījums) </a:t>
            </a:r>
          </a:p>
          <a:p>
            <a:pPr lvl="2" algn="just" rtl="0">
              <a:buFont typeface="Wingdings" panose="05000000000000000000" pitchFamily="2" charset="2"/>
              <a:buChar char="ü"/>
              <a:defRPr/>
            </a:pPr>
            <a:r>
              <a:rPr lang="lv-lv" noProof="0"/>
              <a:t>Nav maksimālo sankciju salīdzinājuma (25. panta 3. punkta a) apakšpunkts)  </a:t>
            </a:r>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72525A66-9AC3-481D-9AFA-DF2A07861030}"/>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11</a:t>
            </a:fld>
            <a:endParaRPr lang="de-AT" dirty="0">
              <a:solidFill>
                <a:schemeClr val="bg1"/>
              </a:solidFill>
            </a:endParaRPr>
          </a:p>
        </p:txBody>
      </p:sp>
    </p:spTree>
    <p:extLst>
      <p:ext uri="{BB962C8B-B14F-4D97-AF65-F5344CB8AC3E}">
        <p14:creationId xmlns:p14="http://schemas.microsoft.com/office/powerpoint/2010/main" val="38827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720477" y="302947"/>
            <a:ext cx="10088416" cy="1325563"/>
          </a:xfrm>
        </p:spPr>
        <p:txBody>
          <a:bodyPr rtlCol="0"/>
          <a:lstStyle/>
          <a:p>
            <a:pPr rtl="0"/>
            <a:r>
              <a:rPr lang="lv-lv" b="1" noProof="0"/>
              <a:t>Materiāltiesiskā kompetence </a:t>
            </a:r>
            <a:r>
              <a:rPr lang="lv-lv" b="1"/>
              <a:t>VII</a:t>
            </a:r>
            <a:r>
              <a:rPr lang="lv-lv" b="1" noProof="0"/>
              <a:t> – Nesaraujami saistīti nodarījumi</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720477" y="1754011"/>
            <a:ext cx="9890582" cy="4351338"/>
          </a:xfrm>
        </p:spPr>
        <p:txBody>
          <a:bodyPr rtlCol="0">
            <a:normAutofit/>
          </a:bodyPr>
          <a:lstStyle/>
          <a:p>
            <a:pPr marL="0" indent="0" algn="just" rtl="0">
              <a:buNone/>
              <a:defRPr/>
            </a:pPr>
            <a:r>
              <a:rPr lang="lv-lv" b="1" noProof="0"/>
              <a:t>Piemēri</a:t>
            </a:r>
          </a:p>
          <a:p>
            <a:pPr lvl="1" algn="just" rtl="0">
              <a:buFont typeface="Wingdings" panose="05000000000000000000" pitchFamily="2" charset="2"/>
              <a:buChar char="Ø"/>
              <a:defRPr/>
            </a:pPr>
            <a:r>
              <a:rPr lang="lv-lv" noProof="0"/>
              <a:t>Civildienesta ierēdnis izmanto aktīvus pretēji mērķim, kam tie bija paredzēti, un kas jebkādā veidā kaitē Savienības finanšu interesēm, pieņemot nepatiesu lēmumu. </a:t>
            </a:r>
          </a:p>
          <a:p>
            <a:pPr lvl="2" algn="just" rtl="0">
              <a:buFont typeface="Wingdings" panose="05000000000000000000" pitchFamily="2" charset="2"/>
              <a:buChar char="ü"/>
              <a:defRPr/>
            </a:pPr>
            <a:r>
              <a:rPr lang="lv-lv" noProof="0"/>
              <a:t>FIA nodarījums (FIA direktīvas 4. panta 3. punkts) un valstī noteikts nodarījums (piem.) amata ļaunprātīga izmantošana </a:t>
            </a:r>
          </a:p>
          <a:p>
            <a:pPr lvl="2" algn="just" rtl="0">
              <a:buFont typeface="Wingdings" panose="05000000000000000000" pitchFamily="2" charset="2"/>
              <a:buChar char="ü"/>
              <a:defRPr/>
            </a:pPr>
            <a:r>
              <a:rPr lang="lv-lv" noProof="0"/>
              <a:t>Maksimālo sodu salīdzinājums</a:t>
            </a:r>
          </a:p>
          <a:p>
            <a:pPr lvl="1" algn="just" rtl="0">
              <a:buFont typeface="Wingdings" panose="05000000000000000000" pitchFamily="2" charset="2"/>
              <a:buChar char="Ø"/>
              <a:defRPr/>
            </a:pPr>
            <a:r>
              <a:rPr lang="lv-lv" noProof="0"/>
              <a:t>Krāpnieciskā ceļā izvilinot naudu, lai piekukuļotu ES darbinieku, kurš apstiprina subsīdijas</a:t>
            </a:r>
          </a:p>
          <a:p>
            <a:pPr lvl="2" algn="just" rtl="0">
              <a:buFont typeface="Wingdings" panose="05000000000000000000" pitchFamily="2" charset="2"/>
              <a:buChar char="ü"/>
              <a:defRPr/>
            </a:pPr>
            <a:r>
              <a:rPr lang="lv-lv" noProof="0"/>
              <a:t>krāpšana = papildinošs/izšķirīgs nodarījums</a:t>
            </a:r>
          </a:p>
          <a:p>
            <a:pPr lvl="2" algn="just" rtl="0">
              <a:buFont typeface="Wingdings" panose="05000000000000000000" pitchFamily="2" charset="2"/>
              <a:buChar char="ü"/>
              <a:defRPr/>
            </a:pPr>
            <a:r>
              <a:rPr lang="lv-lv" noProof="0"/>
              <a:t>Nav maksimālo sodu salīdzinājuma</a:t>
            </a:r>
          </a:p>
          <a:p>
            <a:pPr lvl="1" rtl="0">
              <a:buFont typeface="Wingdings" panose="05000000000000000000" pitchFamily="2" charset="2"/>
              <a:buChar char="ü"/>
              <a:defRPr/>
            </a:pPr>
            <a:endParaRPr lang="en-GB"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A7EE06F8-0867-4B1E-98E9-3AE23E0C11CB}"/>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12</a:t>
            </a:fld>
            <a:endParaRPr lang="de-AT" dirty="0">
              <a:solidFill>
                <a:schemeClr val="bg1"/>
              </a:solidFill>
            </a:endParaRPr>
          </a:p>
        </p:txBody>
      </p:sp>
    </p:spTree>
    <p:extLst>
      <p:ext uri="{BB962C8B-B14F-4D97-AF65-F5344CB8AC3E}">
        <p14:creationId xmlns:p14="http://schemas.microsoft.com/office/powerpoint/2010/main" val="408165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647700" y="365125"/>
            <a:ext cx="10154278" cy="1325563"/>
          </a:xfrm>
        </p:spPr>
        <p:txBody>
          <a:bodyPr rtlCol="0"/>
          <a:lstStyle/>
          <a:p>
            <a:pPr rtl="0"/>
            <a:r>
              <a:rPr lang="lv-lv" b="1" noProof="0"/>
              <a:t>Materiāltiesiskā kompetence VIII – izņēmumi</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647700" y="1690688"/>
            <a:ext cx="9983456" cy="4945243"/>
          </a:xfrm>
        </p:spPr>
        <p:txBody>
          <a:bodyPr rtlCol="0">
            <a:normAutofit/>
          </a:bodyPr>
          <a:lstStyle/>
          <a:p>
            <a:pPr marL="0" indent="0" algn="just" rtl="0">
              <a:buNone/>
              <a:defRPr/>
            </a:pPr>
            <a:r>
              <a:rPr lang="lv-lv" sz="1400" b="1"/>
              <a:t>25. pants</a:t>
            </a:r>
          </a:p>
          <a:p>
            <a:pPr marL="0" indent="0" algn="just" rtl="0">
              <a:buNone/>
              <a:defRPr/>
            </a:pPr>
            <a:r>
              <a:rPr lang="lv-lv" sz="1400"/>
              <a:t>2. Ja noziedzīgs nodarījums, kas ir 22. panta darbības jomā, ir radījis vai var radīt tādu kaitējumu Savienības finanšu interesēm, kas ir </a:t>
            </a:r>
            <a:r>
              <a:rPr lang="lv-lv" sz="1400" b="1"/>
              <a:t>mazāks par 10 000 EUR</a:t>
            </a:r>
            <a:r>
              <a:rPr lang="lv-lv" sz="1400"/>
              <a:t>, </a:t>
            </a:r>
            <a:r>
              <a:rPr lang="en-gb" sz="1400" i="1"/>
              <a:t>EPPO</a:t>
            </a:r>
            <a:r>
              <a:rPr lang="en-gb" sz="1400"/>
              <a:t> var īstenot savu kompetenci tikai tad, ja: </a:t>
            </a:r>
          </a:p>
          <a:p>
            <a:pPr marL="457200" lvl="1" indent="0" algn="just" rtl="0">
              <a:buNone/>
              <a:defRPr/>
            </a:pPr>
            <a:r>
              <a:rPr lang="lv-lv" sz="1200"/>
              <a:t>a) lieta izraisa tādas </a:t>
            </a:r>
            <a:r>
              <a:rPr lang="lv-lv" sz="1200" b="1"/>
              <a:t>sekas</a:t>
            </a:r>
            <a:r>
              <a:rPr lang="lv-lv" sz="1200"/>
              <a:t> Savienības līmenī, kuru dēļ izmeklēšana ir jāveic </a:t>
            </a:r>
            <a:r>
              <a:rPr lang="en-gb" sz="1200" i="1"/>
              <a:t>EPPO</a:t>
            </a:r>
            <a:r>
              <a:rPr lang="en-gb" sz="1200"/>
              <a:t>; vai </a:t>
            </a:r>
          </a:p>
          <a:p>
            <a:pPr marL="457200" lvl="1" indent="0" algn="just" rtl="0">
              <a:buNone/>
              <a:defRPr/>
            </a:pPr>
            <a:r>
              <a:rPr lang="lv-lv" sz="1200"/>
              <a:t>b) pastāv aizdomas, ka minēto nodarījumu varētu būt izdarījuši </a:t>
            </a:r>
            <a:r>
              <a:rPr lang="lv-lv" sz="1200" b="1"/>
              <a:t>Savienības ierēdņi vai citi darbinieki</a:t>
            </a:r>
            <a:r>
              <a:rPr lang="lv-lv" sz="1200"/>
              <a:t>, vai iestāžu locekļi. </a:t>
            </a:r>
          </a:p>
          <a:p>
            <a:pPr marL="0" indent="0" algn="just" rtl="0">
              <a:buNone/>
              <a:defRPr/>
            </a:pPr>
            <a:r>
              <a:rPr lang="lv-lv" sz="1400"/>
              <a:t>Attiecīgā gadījumā </a:t>
            </a:r>
            <a:r>
              <a:rPr lang="en-gb" sz="1400" i="1"/>
              <a:t>EPPO</a:t>
            </a:r>
            <a:r>
              <a:rPr lang="en-gb" sz="1400"/>
              <a:t> apspriežas ar kompetentajām valsts iestādēm vai Savienības struktūrām, lai konstatētu, vai ir izpildīti pirmās daļas a) un b) apakšpunktā izklāstītie kritēriji. </a:t>
            </a:r>
          </a:p>
          <a:p>
            <a:pPr marL="0" indent="0" algn="just" rtl="0">
              <a:buNone/>
              <a:defRPr/>
            </a:pPr>
            <a:r>
              <a:rPr lang="lv-lv" sz="1400"/>
              <a:t>3. </a:t>
            </a:r>
            <a:r>
              <a:rPr lang="en-gb" sz="1400" i="1"/>
              <a:t>EPPO</a:t>
            </a:r>
            <a:r>
              <a:rPr lang="en-gb" sz="1400"/>
              <a:t> atturas izmantot savu kompetenci attiecībā uz jebkādiem nodarījumiem, kas ir 22. panta darbības jomā, un pēc apspriešanās ar kompetentajām valsts iestādēm bez liekas kavēšanās nodod tām minēto lietu saskaņā ar 34. pantu, ja: </a:t>
            </a:r>
          </a:p>
          <a:p>
            <a:pPr marL="457200" lvl="1" indent="0" algn="just" rtl="0">
              <a:buNone/>
              <a:defRPr/>
            </a:pPr>
            <a:r>
              <a:rPr lang="lv-lv" sz="1200"/>
              <a:t>a) maksimālais sods, kas valsts tiesību aktos paredzēts par nodarījumu, kurš ietilpst 22. panta 1. punkta darbības jomā, ir </a:t>
            </a:r>
            <a:r>
              <a:rPr lang="lv-lv" sz="1200" b="1"/>
              <a:t>vienāds ar vai mazāks</a:t>
            </a:r>
            <a:r>
              <a:rPr lang="lv-lv" sz="1200"/>
              <a:t> par maksimālo sodu, kas paredzēts par 22. panta 3. punktā minēto nesaraujami saistīto nodarījumu, ja vien pēdējais minētais nodarījums nav bijis </a:t>
            </a:r>
            <a:r>
              <a:rPr lang="lv-lv" sz="1200" b="1"/>
              <a:t>izšķirīgs</a:t>
            </a:r>
            <a:r>
              <a:rPr lang="lv-lv" sz="1200"/>
              <a:t>, lai izdarītu nodarījumu, kurš ietilpst 22. panta 1. punkta darbības jomā; vai </a:t>
            </a:r>
          </a:p>
          <a:p>
            <a:pPr marL="457200" lvl="1" indent="0" algn="just" rtl="0">
              <a:buNone/>
              <a:defRPr/>
            </a:pPr>
            <a:r>
              <a:rPr lang="lv-lv" sz="1200"/>
              <a:t>b) ir pamats uzskatīt, ka kaitējums, ko nodarījums ir radījis vai var radīt Savienības finanšu interesēm, kā minēts 22. pantā, nav lielāks par kaitējumu, kas ir radīts vai var tikt radīts </a:t>
            </a:r>
            <a:r>
              <a:rPr lang="lv-lv" sz="1200" b="1"/>
              <a:t>citam cietušajam</a:t>
            </a:r>
            <a:r>
              <a:rPr lang="lv-lv" sz="1200"/>
              <a:t>. </a:t>
            </a:r>
          </a:p>
          <a:p>
            <a:pPr marL="0" indent="0" algn="just" rtl="0">
              <a:buNone/>
              <a:defRPr/>
            </a:pPr>
            <a:r>
              <a:rPr lang="lv-lv" sz="1400"/>
              <a:t>Šā punkta pirmās daļas b) apakšpunktu nepiemēro nodarījumiem, kas minēti 3. panta 2. punkta a), b) un d) apakšpunktā Direktīvā (ES) 2017/1371, kuru īsteno ar valsts tiesību aktiem. </a:t>
            </a:r>
          </a:p>
          <a:p>
            <a:pPr marL="0" indent="0" algn="just" rtl="0">
              <a:buNone/>
              <a:defRPr/>
            </a:pPr>
            <a:r>
              <a:rPr lang="lv-lv" sz="1400"/>
              <a:t>4. </a:t>
            </a:r>
            <a:r>
              <a:rPr lang="en-gb" sz="1400" i="1"/>
              <a:t>EPPO</a:t>
            </a:r>
            <a:r>
              <a:rPr lang="en-gb" sz="1400"/>
              <a:t> ar kompetento valsts iestāžu piekrišanu var īstenot savu kompetenci attiecībā uz 22. pantā minētajiem nodarījumiem gadījumos, kas citkārt būtu izslēgti šā panta 3. punkta b) apakšpunkta piemērošanas dēļ, ja šķiet, ka </a:t>
            </a:r>
            <a:r>
              <a:rPr lang="en-gb" sz="1400" b="1" i="1"/>
              <a:t>EPPO</a:t>
            </a:r>
            <a:r>
              <a:rPr lang="lv-lv" sz="1400" b="1"/>
              <a:t> ir labākas iespējas veikt izmeklēšanu vai kriminālvajāšanu. </a:t>
            </a:r>
            <a:endParaRPr lang="en-GB" sz="1400" b="1"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CF915442-D8CC-4A0A-8A46-D6487998DB6A}"/>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13</a:t>
            </a:fld>
            <a:endParaRPr lang="de-AT" dirty="0">
              <a:solidFill>
                <a:schemeClr val="bg1"/>
              </a:solidFill>
            </a:endParaRPr>
          </a:p>
        </p:txBody>
      </p:sp>
    </p:spTree>
    <p:extLst>
      <p:ext uri="{BB962C8B-B14F-4D97-AF65-F5344CB8AC3E}">
        <p14:creationId xmlns:p14="http://schemas.microsoft.com/office/powerpoint/2010/main" val="8042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711293" y="287250"/>
            <a:ext cx="10090685" cy="1325563"/>
          </a:xfrm>
        </p:spPr>
        <p:txBody>
          <a:bodyPr rtlCol="0"/>
          <a:lstStyle/>
          <a:p>
            <a:pPr rtl="0"/>
            <a:r>
              <a:rPr lang="lv-lv" b="1" noProof="0"/>
              <a:t>Materiāltiesiskā kompetence IX – izņēmumi</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711293" y="1808912"/>
            <a:ext cx="10090685" cy="4351338"/>
          </a:xfrm>
        </p:spPr>
        <p:txBody>
          <a:bodyPr rtlCol="0">
            <a:normAutofit fontScale="85000" lnSpcReduction="10000"/>
          </a:bodyPr>
          <a:lstStyle/>
          <a:p>
            <a:pPr marL="0" indent="0" algn="just" rtl="0">
              <a:buNone/>
              <a:defRPr/>
            </a:pPr>
            <a:r>
              <a:rPr lang="lv-lv" noProof="0"/>
              <a:t>Izņēmumi un apkarošanas izņēmumi kompetences īstenošanā (25. pants)</a:t>
            </a:r>
          </a:p>
          <a:p>
            <a:pPr algn="just" rtl="0">
              <a:buFont typeface="Wingdings" panose="05000000000000000000" pitchFamily="2" charset="2"/>
              <a:buChar char="Ø"/>
              <a:defRPr/>
            </a:pPr>
            <a:r>
              <a:rPr lang="lv-lv" noProof="0"/>
              <a:t> </a:t>
            </a:r>
            <a:r>
              <a:rPr lang="lv-lv" b="1" noProof="0"/>
              <a:t>Sīkās lietas </a:t>
            </a:r>
            <a:r>
              <a:rPr lang="lv-lv" noProof="0"/>
              <a:t>(kaitējums mazāks par EUR 10 000), ja vien</a:t>
            </a:r>
          </a:p>
          <a:p>
            <a:pPr lvl="1" algn="just" rtl="0">
              <a:buFont typeface="Wingdings" panose="05000000000000000000" pitchFamily="2" charset="2"/>
              <a:buChar char="ü"/>
              <a:defRPr/>
            </a:pPr>
            <a:r>
              <a:rPr lang="lv-lv" noProof="0"/>
              <a:t>Tās neizraisa sekas Savienības līmenī</a:t>
            </a:r>
          </a:p>
          <a:p>
            <a:pPr lvl="1" algn="just" rtl="0">
              <a:buFont typeface="Wingdings" panose="05000000000000000000" pitchFamily="2" charset="2"/>
              <a:buChar char="ü"/>
              <a:defRPr/>
            </a:pPr>
            <a:r>
              <a:rPr lang="lv-lv" noProof="0"/>
              <a:t>Nepastāv aizdomas par Savienības ierēdņiem utt.</a:t>
            </a:r>
          </a:p>
          <a:p>
            <a:pPr algn="just" rtl="0">
              <a:buFont typeface="Wingdings" panose="05000000000000000000" pitchFamily="2" charset="2"/>
              <a:buChar char="Ø"/>
              <a:defRPr/>
            </a:pPr>
            <a:r>
              <a:rPr lang="lv-lv" b="1" noProof="0"/>
              <a:t>Nesaraujami saistīti nodarījumi</a:t>
            </a:r>
            <a:r>
              <a:rPr lang="lv-lv" noProof="0"/>
              <a:t>, sankciju salīdzinājums, ja vien nepastāv</a:t>
            </a:r>
          </a:p>
          <a:p>
            <a:pPr lvl="1" algn="just" rtl="0">
              <a:buFont typeface="Wingdings" panose="05000000000000000000" pitchFamily="2" charset="2"/>
              <a:buChar char="ü"/>
              <a:defRPr/>
            </a:pPr>
            <a:r>
              <a:rPr lang="lv-lv" noProof="0"/>
              <a:t>Papildinošs/izšķirīgs nodarījums</a:t>
            </a:r>
          </a:p>
          <a:p>
            <a:pPr algn="just" rtl="0">
              <a:buFont typeface="Wingdings" panose="05000000000000000000" pitchFamily="2" charset="2"/>
              <a:buChar char="Ø"/>
              <a:defRPr/>
            </a:pPr>
            <a:r>
              <a:rPr lang="lv-lv" b="1" noProof="0"/>
              <a:t>Kaitējums </a:t>
            </a:r>
            <a:r>
              <a:rPr lang="lv-lv" noProof="0"/>
              <a:t>ES</a:t>
            </a:r>
            <a:r>
              <a:rPr lang="en-gb" b="1" noProof="0"/>
              <a:t> </a:t>
            </a:r>
            <a:r>
              <a:rPr lang="en-gb" noProof="0"/>
              <a:t>finanšu interesēm nav lielāks par kaitējumu, kas ir radīts citam cietušajam, izņemot</a:t>
            </a:r>
          </a:p>
          <a:p>
            <a:pPr lvl="1" algn="just" rtl="0">
              <a:buFont typeface="Wingdings" panose="05000000000000000000" pitchFamily="2" charset="2"/>
              <a:buChar char="ü"/>
              <a:defRPr/>
            </a:pPr>
            <a:r>
              <a:rPr lang="lv-lv" noProof="0"/>
              <a:t>Krāpšanu saistībā ar izdevumiem (FIA 3. panta 2. punkta a) un b) apakšpunkts)</a:t>
            </a:r>
          </a:p>
          <a:p>
            <a:pPr lvl="1" algn="just" rtl="0">
              <a:buFont typeface="Wingdings" panose="05000000000000000000" pitchFamily="2" charset="2"/>
              <a:buChar char="ü"/>
              <a:defRPr/>
            </a:pPr>
            <a:r>
              <a:rPr lang="lv-lv" noProof="0"/>
              <a:t>Krāpnieciskas pārrobežu shēmas saistībā ar PVN (FIA 3. panta 2. punkta d) apakšpunkts)</a:t>
            </a:r>
          </a:p>
          <a:p>
            <a:pPr lvl="1" algn="just" rtl="0">
              <a:buFont typeface="Wingdings" panose="05000000000000000000" pitchFamily="2" charset="2"/>
              <a:buChar char="ü"/>
              <a:defRPr/>
            </a:pPr>
            <a:r>
              <a:rPr lang="lv-lv" noProof="0"/>
              <a:t> Citos gadījumos ar kompetento valsts iestāžu atļauju </a:t>
            </a:r>
            <a:r>
              <a:rPr lang="en-gb" i="1" noProof="0"/>
              <a:t>EPPO</a:t>
            </a:r>
            <a:r>
              <a:rPr lang="en-gb" noProof="0"/>
              <a:t> var īstenot savu kompetenci</a:t>
            </a:r>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5" name="Dia számának helye 4">
            <a:extLst>
              <a:ext uri="{FF2B5EF4-FFF2-40B4-BE49-F238E27FC236}">
                <a16:creationId xmlns:a16="http://schemas.microsoft.com/office/drawing/2014/main" id="{969B0308-B531-49D3-B530-C578DABD499A}"/>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14</a:t>
            </a:fld>
            <a:endParaRPr lang="de-AT" dirty="0">
              <a:solidFill>
                <a:schemeClr val="bg1"/>
              </a:solidFill>
            </a:endParaRPr>
          </a:p>
        </p:txBody>
      </p:sp>
    </p:spTree>
    <p:extLst>
      <p:ext uri="{BB962C8B-B14F-4D97-AF65-F5344CB8AC3E}">
        <p14:creationId xmlns:p14="http://schemas.microsoft.com/office/powerpoint/2010/main" val="153676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DC099F1B-4867-4428-A572-0777E65F600E}"/>
              </a:ext>
            </a:extLst>
          </p:cNvPr>
          <p:cNvSpPr>
            <a:spLocks noGrp="1"/>
          </p:cNvSpPr>
          <p:nvPr>
            <p:ph type="title"/>
          </p:nvPr>
        </p:nvSpPr>
        <p:spPr>
          <a:xfrm>
            <a:off x="2575419" y="404814"/>
            <a:ext cx="7779843" cy="706437"/>
          </a:xfrm>
        </p:spPr>
        <p:txBody>
          <a:bodyPr rtlCol="0">
            <a:normAutofit fontScale="90000"/>
          </a:bodyPr>
          <a:lstStyle/>
          <a:p>
            <a:pPr rtl="0"/>
            <a:r>
              <a:rPr lang="en-gb" sz="3600" b="1" i="1" noProof="0"/>
              <a:t>EPPO</a:t>
            </a:r>
            <a:r>
              <a:rPr lang="en-gb" sz="3600" b="1" noProof="0"/>
              <a:t> materiāltiesiskās kompetences īstenošana</a:t>
            </a:r>
          </a:p>
        </p:txBody>
      </p:sp>
      <p:sp>
        <p:nvSpPr>
          <p:cNvPr id="4" name="Rechteck 3">
            <a:extLst>
              <a:ext uri="{FF2B5EF4-FFF2-40B4-BE49-F238E27FC236}">
                <a16:creationId xmlns:a16="http://schemas.microsoft.com/office/drawing/2014/main" id="{8E924E9D-1473-4B5E-84B8-B637E8B0898A}"/>
              </a:ext>
            </a:extLst>
          </p:cNvPr>
          <p:cNvSpPr/>
          <p:nvPr/>
        </p:nvSpPr>
        <p:spPr>
          <a:xfrm>
            <a:off x="4687954" y="1195390"/>
            <a:ext cx="2551744" cy="8205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a:t>FIA nodarījums</a:t>
            </a:r>
            <a:endParaRPr lang="de-AT" dirty="0"/>
          </a:p>
          <a:p>
            <a:pPr algn="ctr" rtl="0">
              <a:defRPr/>
            </a:pPr>
            <a:r>
              <a:rPr lang="lv-lv" sz="1600"/>
              <a:t>(22. panta 1. punkts)</a:t>
            </a:r>
            <a:r>
              <a:rPr lang="lv-lv"/>
              <a:t> </a:t>
            </a:r>
          </a:p>
        </p:txBody>
      </p:sp>
      <p:sp>
        <p:nvSpPr>
          <p:cNvPr id="5" name="Rechteck 4">
            <a:extLst>
              <a:ext uri="{FF2B5EF4-FFF2-40B4-BE49-F238E27FC236}">
                <a16:creationId xmlns:a16="http://schemas.microsoft.com/office/drawing/2014/main" id="{A92855D9-1184-49EF-B043-8D2C71A9811E}"/>
              </a:ext>
            </a:extLst>
          </p:cNvPr>
          <p:cNvSpPr/>
          <p:nvPr/>
        </p:nvSpPr>
        <p:spPr>
          <a:xfrm>
            <a:off x="7709629" y="1192213"/>
            <a:ext cx="2160587" cy="8205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a:t>Nesaraujami saistīts nodarījums</a:t>
            </a:r>
            <a:endParaRPr lang="de-AT" dirty="0"/>
          </a:p>
          <a:p>
            <a:pPr algn="ctr" rtl="0">
              <a:defRPr/>
            </a:pPr>
            <a:r>
              <a:rPr lang="lv-lv" sz="1600"/>
              <a:t>(22. panta 3. punkts)</a:t>
            </a:r>
          </a:p>
        </p:txBody>
      </p:sp>
      <p:sp>
        <p:nvSpPr>
          <p:cNvPr id="6" name="Rechteck 5">
            <a:extLst>
              <a:ext uri="{FF2B5EF4-FFF2-40B4-BE49-F238E27FC236}">
                <a16:creationId xmlns:a16="http://schemas.microsoft.com/office/drawing/2014/main" id="{E90BA1E1-7CAB-4A1E-BC1A-DAD019B861A2}"/>
              </a:ext>
            </a:extLst>
          </p:cNvPr>
          <p:cNvSpPr/>
          <p:nvPr/>
        </p:nvSpPr>
        <p:spPr>
          <a:xfrm>
            <a:off x="2122968" y="1195389"/>
            <a:ext cx="2070479" cy="792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600" dirty="0"/>
              <a:t>Ar FIA saistīta organizētā noziedzība</a:t>
            </a:r>
            <a:endParaRPr lang="de-AT" sz="1600" dirty="0"/>
          </a:p>
          <a:p>
            <a:pPr algn="ctr" rtl="0">
              <a:defRPr/>
            </a:pPr>
            <a:r>
              <a:rPr lang="lv-lv" sz="1400" dirty="0"/>
              <a:t>(22. panta 2. punkts)</a:t>
            </a:r>
          </a:p>
        </p:txBody>
      </p:sp>
      <p:sp>
        <p:nvSpPr>
          <p:cNvPr id="7" name="Flussdiagramm: Alternativer Prozess 6">
            <a:extLst>
              <a:ext uri="{FF2B5EF4-FFF2-40B4-BE49-F238E27FC236}">
                <a16:creationId xmlns:a16="http://schemas.microsoft.com/office/drawing/2014/main" id="{F13564AD-3059-4E82-A97B-A1C1D67EF0C1}"/>
              </a:ext>
            </a:extLst>
          </p:cNvPr>
          <p:cNvSpPr/>
          <p:nvPr/>
        </p:nvSpPr>
        <p:spPr>
          <a:xfrm>
            <a:off x="4940365" y="2334511"/>
            <a:ext cx="2160587" cy="1267619"/>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200"/>
              <a:t>Vai ir iemesls uzskatīt, ka ES kaitējums nav lielāks par citu kaitējumu? (25. panta 3. punkta b) apakšpunkts)</a:t>
            </a:r>
          </a:p>
          <a:p>
            <a:pPr algn="ctr" rtl="0">
              <a:defRPr/>
            </a:pPr>
            <a:r>
              <a:rPr lang="lv-lv" sz="1200"/>
              <a:t>Ja saistītie ieņēmumi ir bez PVN</a:t>
            </a:r>
          </a:p>
        </p:txBody>
      </p:sp>
      <p:sp>
        <p:nvSpPr>
          <p:cNvPr id="8" name="Flussdiagramm: Alternativer Prozess 7">
            <a:extLst>
              <a:ext uri="{FF2B5EF4-FFF2-40B4-BE49-F238E27FC236}">
                <a16:creationId xmlns:a16="http://schemas.microsoft.com/office/drawing/2014/main" id="{2A20AF34-6D0E-4208-B805-388596B5461D}"/>
              </a:ext>
            </a:extLst>
          </p:cNvPr>
          <p:cNvSpPr/>
          <p:nvPr/>
        </p:nvSpPr>
        <p:spPr>
          <a:xfrm>
            <a:off x="6028760" y="4033930"/>
            <a:ext cx="1079500" cy="104616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200"/>
              <a:t>Ar valsts iestāžu </a:t>
            </a:r>
            <a:r>
              <a:rPr lang="lv-lv" sz="1400"/>
              <a:t> </a:t>
            </a:r>
            <a:r>
              <a:rPr lang="lv-lv" sz="1200"/>
              <a:t> piekrišanu</a:t>
            </a:r>
            <a:endParaRPr lang="de-AT" sz="1200" dirty="0"/>
          </a:p>
          <a:p>
            <a:pPr algn="ctr" rtl="0">
              <a:defRPr/>
            </a:pPr>
            <a:r>
              <a:rPr lang="lv-lv" sz="1200"/>
              <a:t>(25. panta 4. punkts)</a:t>
            </a:r>
          </a:p>
        </p:txBody>
      </p:sp>
      <p:sp>
        <p:nvSpPr>
          <p:cNvPr id="9" name="Flussdiagramm: Alternativer Prozess 8">
            <a:extLst>
              <a:ext uri="{FF2B5EF4-FFF2-40B4-BE49-F238E27FC236}">
                <a16:creationId xmlns:a16="http://schemas.microsoft.com/office/drawing/2014/main" id="{0C0C5CD2-D741-47B6-96F8-7A0ED3C86E29}"/>
              </a:ext>
            </a:extLst>
          </p:cNvPr>
          <p:cNvSpPr/>
          <p:nvPr/>
        </p:nvSpPr>
        <p:spPr>
          <a:xfrm>
            <a:off x="2637671" y="3835401"/>
            <a:ext cx="2700338" cy="8636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a:t>Vai ES kaitējums ir lielāks par EUR 10 000?</a:t>
            </a:r>
          </a:p>
          <a:p>
            <a:pPr algn="ctr" rtl="0">
              <a:defRPr/>
            </a:pPr>
            <a:r>
              <a:rPr lang="lv-lv"/>
              <a:t>(25. panta 2. punkts)</a:t>
            </a:r>
          </a:p>
        </p:txBody>
      </p:sp>
      <p:sp>
        <p:nvSpPr>
          <p:cNvPr id="10" name="Flussdiagramm: Alternativer Prozess 9">
            <a:extLst>
              <a:ext uri="{FF2B5EF4-FFF2-40B4-BE49-F238E27FC236}">
                <a16:creationId xmlns:a16="http://schemas.microsoft.com/office/drawing/2014/main" id="{CA30B3A1-61BA-4B0F-AC88-43829A7E06CF}"/>
              </a:ext>
            </a:extLst>
          </p:cNvPr>
          <p:cNvSpPr/>
          <p:nvPr/>
        </p:nvSpPr>
        <p:spPr>
          <a:xfrm>
            <a:off x="3941764" y="5011739"/>
            <a:ext cx="1938337" cy="865187"/>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600"/>
              <a:t>Sekas ES vai aizdomas par ES ierēdņiem?</a:t>
            </a:r>
          </a:p>
        </p:txBody>
      </p:sp>
      <p:cxnSp>
        <p:nvCxnSpPr>
          <p:cNvPr id="12" name="Gerade Verbindung mit Pfeil 11">
            <a:extLst>
              <a:ext uri="{FF2B5EF4-FFF2-40B4-BE49-F238E27FC236}">
                <a16:creationId xmlns:a16="http://schemas.microsoft.com/office/drawing/2014/main" id="{5C54CFD1-3037-445F-93B3-F557800CBE7F}"/>
              </a:ext>
            </a:extLst>
          </p:cNvPr>
          <p:cNvCxnSpPr/>
          <p:nvPr/>
        </p:nvCxnSpPr>
        <p:spPr>
          <a:xfrm>
            <a:off x="6596158" y="3703638"/>
            <a:ext cx="0" cy="292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Gerade Verbindung mit Pfeil 14">
            <a:extLst>
              <a:ext uri="{FF2B5EF4-FFF2-40B4-BE49-F238E27FC236}">
                <a16:creationId xmlns:a16="http://schemas.microsoft.com/office/drawing/2014/main" id="{89E309FE-2C0F-45E1-9A58-2A347EECD183}"/>
              </a:ext>
            </a:extLst>
          </p:cNvPr>
          <p:cNvCxnSpPr>
            <a:cxnSpLocks/>
          </p:cNvCxnSpPr>
          <p:nvPr/>
        </p:nvCxnSpPr>
        <p:spPr>
          <a:xfrm>
            <a:off x="3179414" y="4941889"/>
            <a:ext cx="0" cy="12239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1DD2D531-911E-44DB-B6FF-70C4E8657B31}"/>
              </a:ext>
            </a:extLst>
          </p:cNvPr>
          <p:cNvCxnSpPr>
            <a:cxnSpLocks/>
          </p:cNvCxnSpPr>
          <p:nvPr/>
        </p:nvCxnSpPr>
        <p:spPr>
          <a:xfrm>
            <a:off x="6562726" y="5131239"/>
            <a:ext cx="0" cy="10346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6840981A-E687-4522-AA8C-3FF3D808AA3D}"/>
              </a:ext>
            </a:extLst>
          </p:cNvPr>
          <p:cNvCxnSpPr/>
          <p:nvPr/>
        </p:nvCxnSpPr>
        <p:spPr>
          <a:xfrm>
            <a:off x="5375275" y="5949950"/>
            <a:ext cx="0" cy="215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C05D4708-4DA3-4C09-89B7-F81786CFA84F}"/>
              </a:ext>
            </a:extLst>
          </p:cNvPr>
          <p:cNvCxnSpPr>
            <a:cxnSpLocks/>
          </p:cNvCxnSpPr>
          <p:nvPr/>
        </p:nvCxnSpPr>
        <p:spPr>
          <a:xfrm>
            <a:off x="5963826" y="2061368"/>
            <a:ext cx="0" cy="2159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Gerade Verbindung mit Pfeil 26">
            <a:extLst>
              <a:ext uri="{FF2B5EF4-FFF2-40B4-BE49-F238E27FC236}">
                <a16:creationId xmlns:a16="http://schemas.microsoft.com/office/drawing/2014/main" id="{190850B7-898E-4AC2-9EE6-FD06AEF3A650}"/>
              </a:ext>
            </a:extLst>
          </p:cNvPr>
          <p:cNvCxnSpPr>
            <a:cxnSpLocks/>
          </p:cNvCxnSpPr>
          <p:nvPr/>
        </p:nvCxnSpPr>
        <p:spPr>
          <a:xfrm>
            <a:off x="3158207" y="2071689"/>
            <a:ext cx="0" cy="2031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Flussdiagramm: Alternativer Prozess 29">
            <a:extLst>
              <a:ext uri="{FF2B5EF4-FFF2-40B4-BE49-F238E27FC236}">
                <a16:creationId xmlns:a16="http://schemas.microsoft.com/office/drawing/2014/main" id="{574C8486-4CB3-44A5-ABFF-9E3B5568E00A}"/>
              </a:ext>
            </a:extLst>
          </p:cNvPr>
          <p:cNvSpPr/>
          <p:nvPr/>
        </p:nvSpPr>
        <p:spPr>
          <a:xfrm>
            <a:off x="2115844" y="2332950"/>
            <a:ext cx="2286000" cy="1154113"/>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400"/>
              <a:t>Vai noziedzīgas darbības galvenais nolūks ir izdarīt FIA nodarījumus?</a:t>
            </a:r>
          </a:p>
        </p:txBody>
      </p:sp>
      <p:sp>
        <p:nvSpPr>
          <p:cNvPr id="31" name="Flussdiagramm: Alternativer Prozess 30">
            <a:extLst>
              <a:ext uri="{FF2B5EF4-FFF2-40B4-BE49-F238E27FC236}">
                <a16:creationId xmlns:a16="http://schemas.microsoft.com/office/drawing/2014/main" id="{E14949B8-99BF-4E0C-BFE6-66705F398FF1}"/>
              </a:ext>
            </a:extLst>
          </p:cNvPr>
          <p:cNvSpPr/>
          <p:nvPr/>
        </p:nvSpPr>
        <p:spPr>
          <a:xfrm>
            <a:off x="7451725" y="2852739"/>
            <a:ext cx="1079500" cy="1152525"/>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en-gb" i="1" dirty="0"/>
              <a:t>Ne bis in idem</a:t>
            </a:r>
          </a:p>
        </p:txBody>
      </p:sp>
      <p:sp>
        <p:nvSpPr>
          <p:cNvPr id="32" name="Flussdiagramm: Alternativer Prozess 31">
            <a:extLst>
              <a:ext uri="{FF2B5EF4-FFF2-40B4-BE49-F238E27FC236}">
                <a16:creationId xmlns:a16="http://schemas.microsoft.com/office/drawing/2014/main" id="{5B475FF7-3317-485C-9EA9-2E890ACFCA5E}"/>
              </a:ext>
            </a:extLst>
          </p:cNvPr>
          <p:cNvSpPr/>
          <p:nvPr/>
        </p:nvSpPr>
        <p:spPr>
          <a:xfrm>
            <a:off x="8821738" y="2852738"/>
            <a:ext cx="1162050" cy="11430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400" dirty="0"/>
              <a:t>Papildinošs nodarījums</a:t>
            </a:r>
            <a:endParaRPr lang="de-AT" sz="1400" dirty="0"/>
          </a:p>
        </p:txBody>
      </p:sp>
      <p:sp>
        <p:nvSpPr>
          <p:cNvPr id="33" name="Flussdiagramm: Alternativer Prozess 32">
            <a:extLst>
              <a:ext uri="{FF2B5EF4-FFF2-40B4-BE49-F238E27FC236}">
                <a16:creationId xmlns:a16="http://schemas.microsoft.com/office/drawing/2014/main" id="{E4F082F1-1166-4E0E-8496-C6DFC5C344DB}"/>
              </a:ext>
            </a:extLst>
          </p:cNvPr>
          <p:cNvSpPr/>
          <p:nvPr/>
        </p:nvSpPr>
        <p:spPr>
          <a:xfrm>
            <a:off x="7195636" y="4462463"/>
            <a:ext cx="2090673" cy="1006475"/>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lv-lv" sz="1100" dirty="0"/>
              <a:t>Vai maksimālais sods par FIA nodarījumu ir lielāks nekā par saistītu nodarījumu?</a:t>
            </a:r>
          </a:p>
          <a:p>
            <a:pPr algn="ctr" rtl="0">
              <a:defRPr/>
            </a:pPr>
            <a:r>
              <a:rPr lang="lv-lv" sz="1100" dirty="0"/>
              <a:t>(25. panta  3. punkta a) apakšpunkts)</a:t>
            </a:r>
          </a:p>
        </p:txBody>
      </p:sp>
      <p:cxnSp>
        <p:nvCxnSpPr>
          <p:cNvPr id="35" name="Gerade Verbindung mit Pfeil 34">
            <a:extLst>
              <a:ext uri="{FF2B5EF4-FFF2-40B4-BE49-F238E27FC236}">
                <a16:creationId xmlns:a16="http://schemas.microsoft.com/office/drawing/2014/main" id="{942556C8-2189-49C4-8B75-820B5E61F24A}"/>
              </a:ext>
            </a:extLst>
          </p:cNvPr>
          <p:cNvCxnSpPr>
            <a:cxnSpLocks/>
          </p:cNvCxnSpPr>
          <p:nvPr/>
        </p:nvCxnSpPr>
        <p:spPr>
          <a:xfrm flipH="1">
            <a:off x="7952763" y="2122719"/>
            <a:ext cx="288209" cy="6109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EC788D7D-625C-405D-AC93-DB86C8E5F77D}"/>
              </a:ext>
            </a:extLst>
          </p:cNvPr>
          <p:cNvCxnSpPr>
            <a:cxnSpLocks/>
          </p:cNvCxnSpPr>
          <p:nvPr/>
        </p:nvCxnSpPr>
        <p:spPr>
          <a:xfrm>
            <a:off x="8918133" y="2112405"/>
            <a:ext cx="368176" cy="6212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Gerade Verbindung mit Pfeil 40">
            <a:extLst>
              <a:ext uri="{FF2B5EF4-FFF2-40B4-BE49-F238E27FC236}">
                <a16:creationId xmlns:a16="http://schemas.microsoft.com/office/drawing/2014/main" id="{889010EF-4913-4CAD-B3C7-B99D98BB999E}"/>
              </a:ext>
            </a:extLst>
          </p:cNvPr>
          <p:cNvCxnSpPr>
            <a:cxnSpLocks/>
          </p:cNvCxnSpPr>
          <p:nvPr/>
        </p:nvCxnSpPr>
        <p:spPr>
          <a:xfrm>
            <a:off x="4555236" y="2971892"/>
            <a:ext cx="28505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Gerade Verbindung mit Pfeil 45">
            <a:extLst>
              <a:ext uri="{FF2B5EF4-FFF2-40B4-BE49-F238E27FC236}">
                <a16:creationId xmlns:a16="http://schemas.microsoft.com/office/drawing/2014/main" id="{1D473890-DB2C-40AB-9580-7732413C33A0}"/>
              </a:ext>
            </a:extLst>
          </p:cNvPr>
          <p:cNvCxnSpPr>
            <a:cxnSpLocks/>
          </p:cNvCxnSpPr>
          <p:nvPr/>
        </p:nvCxnSpPr>
        <p:spPr>
          <a:xfrm flipH="1">
            <a:off x="4345658" y="3556669"/>
            <a:ext cx="387921" cy="1803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Gerade Verbindung mit Pfeil 52">
            <a:extLst>
              <a:ext uri="{FF2B5EF4-FFF2-40B4-BE49-F238E27FC236}">
                <a16:creationId xmlns:a16="http://schemas.microsoft.com/office/drawing/2014/main" id="{81F5240D-1CFF-470D-A638-AF84BF7B3A23}"/>
              </a:ext>
            </a:extLst>
          </p:cNvPr>
          <p:cNvCxnSpPr/>
          <p:nvPr/>
        </p:nvCxnSpPr>
        <p:spPr>
          <a:xfrm>
            <a:off x="7742238" y="5588000"/>
            <a:ext cx="0" cy="577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Gerade Verbindung mit Pfeil 54">
            <a:extLst>
              <a:ext uri="{FF2B5EF4-FFF2-40B4-BE49-F238E27FC236}">
                <a16:creationId xmlns:a16="http://schemas.microsoft.com/office/drawing/2014/main" id="{08FAA1F6-4348-4B70-80AB-0CD6C383F356}"/>
              </a:ext>
            </a:extLst>
          </p:cNvPr>
          <p:cNvCxnSpPr/>
          <p:nvPr/>
        </p:nvCxnSpPr>
        <p:spPr>
          <a:xfrm>
            <a:off x="7747000" y="4076701"/>
            <a:ext cx="0" cy="288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Gerade Verbindung mit Pfeil 58">
            <a:extLst>
              <a:ext uri="{FF2B5EF4-FFF2-40B4-BE49-F238E27FC236}">
                <a16:creationId xmlns:a16="http://schemas.microsoft.com/office/drawing/2014/main" id="{67185AC9-F38F-40AE-9916-0F1BADE79C86}"/>
              </a:ext>
            </a:extLst>
          </p:cNvPr>
          <p:cNvCxnSpPr/>
          <p:nvPr/>
        </p:nvCxnSpPr>
        <p:spPr>
          <a:xfrm>
            <a:off x="9551988" y="4076700"/>
            <a:ext cx="0" cy="20891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Abgerundetes Rechteck 59">
            <a:extLst>
              <a:ext uri="{FF2B5EF4-FFF2-40B4-BE49-F238E27FC236}">
                <a16:creationId xmlns:a16="http://schemas.microsoft.com/office/drawing/2014/main" id="{67728338-EFA9-478B-821C-11B5E7934DD4}"/>
              </a:ext>
            </a:extLst>
          </p:cNvPr>
          <p:cNvSpPr/>
          <p:nvPr/>
        </p:nvSpPr>
        <p:spPr>
          <a:xfrm>
            <a:off x="2243139" y="6237288"/>
            <a:ext cx="7659687" cy="431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0">
              <a:defRPr/>
            </a:pPr>
            <a:r>
              <a:rPr lang="en-gb" b="1" i="1"/>
              <a:t>EPPO </a:t>
            </a:r>
            <a:r>
              <a:rPr lang="en-gb" b="1"/>
              <a:t>var īstenot kompetenci</a:t>
            </a:r>
            <a:endParaRPr lang="de-AT" b="1" dirty="0"/>
          </a:p>
        </p:txBody>
      </p:sp>
      <p:sp>
        <p:nvSpPr>
          <p:cNvPr id="23580" name="Textfeld 61">
            <a:extLst>
              <a:ext uri="{FF2B5EF4-FFF2-40B4-BE49-F238E27FC236}">
                <a16:creationId xmlns:a16="http://schemas.microsoft.com/office/drawing/2014/main" id="{56AE8A2D-FD52-496D-BFE6-BB2E4D30765D}"/>
              </a:ext>
            </a:extLst>
          </p:cNvPr>
          <p:cNvSpPr txBox="1">
            <a:spLocks noChangeArrowheads="1"/>
          </p:cNvSpPr>
          <p:nvPr/>
        </p:nvSpPr>
        <p:spPr bwMode="auto">
          <a:xfrm>
            <a:off x="7747000" y="5610226"/>
            <a:ext cx="92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r>
              <a:rPr lang="lv-lv" sz="1600"/>
              <a:t>Jā</a:t>
            </a:r>
          </a:p>
        </p:txBody>
      </p:sp>
      <p:sp>
        <p:nvSpPr>
          <p:cNvPr id="23582" name="Textfeld 63">
            <a:extLst>
              <a:ext uri="{FF2B5EF4-FFF2-40B4-BE49-F238E27FC236}">
                <a16:creationId xmlns:a16="http://schemas.microsoft.com/office/drawing/2014/main" id="{F4D16A29-EFAF-4968-AF75-911FBF21CB39}"/>
              </a:ext>
            </a:extLst>
          </p:cNvPr>
          <p:cNvSpPr txBox="1">
            <a:spLocks noChangeArrowheads="1"/>
          </p:cNvSpPr>
          <p:nvPr/>
        </p:nvSpPr>
        <p:spPr bwMode="auto">
          <a:xfrm>
            <a:off x="6098692" y="3631098"/>
            <a:ext cx="4683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r>
              <a:rPr lang="lv-lv" sz="1600"/>
              <a:t>Jā</a:t>
            </a:r>
            <a:endParaRPr lang="de-AT" altLang="de-DE" sz="1600" dirty="0"/>
          </a:p>
          <a:p>
            <a:pPr rtl="0"/>
            <a:endParaRPr lang="de-AT" altLang="de-DE" dirty="0"/>
          </a:p>
        </p:txBody>
      </p:sp>
      <p:sp>
        <p:nvSpPr>
          <p:cNvPr id="23583" name="Textfeld 64">
            <a:extLst>
              <a:ext uri="{FF2B5EF4-FFF2-40B4-BE49-F238E27FC236}">
                <a16:creationId xmlns:a16="http://schemas.microsoft.com/office/drawing/2014/main" id="{3E9D0629-0AA0-4784-9A29-90CDCAADED56}"/>
              </a:ext>
            </a:extLst>
          </p:cNvPr>
          <p:cNvSpPr txBox="1">
            <a:spLocks noChangeArrowheads="1"/>
          </p:cNvSpPr>
          <p:nvPr/>
        </p:nvSpPr>
        <p:spPr bwMode="auto">
          <a:xfrm>
            <a:off x="4623460" y="3491707"/>
            <a:ext cx="45123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r>
              <a:rPr lang="lv-lv" sz="1600"/>
              <a:t>Nē</a:t>
            </a:r>
          </a:p>
        </p:txBody>
      </p:sp>
      <p:sp>
        <p:nvSpPr>
          <p:cNvPr id="23584" name="Textfeld 66">
            <a:extLst>
              <a:ext uri="{FF2B5EF4-FFF2-40B4-BE49-F238E27FC236}">
                <a16:creationId xmlns:a16="http://schemas.microsoft.com/office/drawing/2014/main" id="{4FF4B109-43B6-4E04-BE8F-756E5A583D36}"/>
              </a:ext>
            </a:extLst>
          </p:cNvPr>
          <p:cNvSpPr txBox="1">
            <a:spLocks noChangeArrowheads="1"/>
          </p:cNvSpPr>
          <p:nvPr/>
        </p:nvSpPr>
        <p:spPr bwMode="auto">
          <a:xfrm>
            <a:off x="6549232" y="5418931"/>
            <a:ext cx="576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r>
              <a:rPr lang="lv-lv" sz="1600"/>
              <a:t>Jā</a:t>
            </a:r>
            <a:endParaRPr lang="de-AT" altLang="de-DE" sz="1600" dirty="0"/>
          </a:p>
        </p:txBody>
      </p:sp>
      <p:sp>
        <p:nvSpPr>
          <p:cNvPr id="23585" name="Textfeld 67">
            <a:extLst>
              <a:ext uri="{FF2B5EF4-FFF2-40B4-BE49-F238E27FC236}">
                <a16:creationId xmlns:a16="http://schemas.microsoft.com/office/drawing/2014/main" id="{BE7B06D7-3564-4276-8B7B-80C964F9B61A}"/>
              </a:ext>
            </a:extLst>
          </p:cNvPr>
          <p:cNvSpPr txBox="1">
            <a:spLocks noChangeArrowheads="1"/>
          </p:cNvSpPr>
          <p:nvPr/>
        </p:nvSpPr>
        <p:spPr bwMode="auto">
          <a:xfrm>
            <a:off x="4835841" y="5863432"/>
            <a:ext cx="496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r>
              <a:rPr lang="lv-lv" sz="1600"/>
              <a:t>Jā</a:t>
            </a:r>
            <a:endParaRPr lang="de-AT" altLang="de-DE" sz="1600" dirty="0"/>
          </a:p>
        </p:txBody>
      </p:sp>
      <p:cxnSp>
        <p:nvCxnSpPr>
          <p:cNvPr id="70" name="Gerade Verbindung mit Pfeil 69">
            <a:extLst>
              <a:ext uri="{FF2B5EF4-FFF2-40B4-BE49-F238E27FC236}">
                <a16:creationId xmlns:a16="http://schemas.microsoft.com/office/drawing/2014/main" id="{A7568D26-66B4-49CA-A4D8-3BCD4A5D4DE1}"/>
              </a:ext>
            </a:extLst>
          </p:cNvPr>
          <p:cNvCxnSpPr/>
          <p:nvPr/>
        </p:nvCxnSpPr>
        <p:spPr>
          <a:xfrm>
            <a:off x="4808538" y="4797426"/>
            <a:ext cx="0" cy="144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587" name="Textfeld 72">
            <a:extLst>
              <a:ext uri="{FF2B5EF4-FFF2-40B4-BE49-F238E27FC236}">
                <a16:creationId xmlns:a16="http://schemas.microsoft.com/office/drawing/2014/main" id="{A7AD2664-FBA3-4F0D-998A-E95E36DEE057}"/>
              </a:ext>
            </a:extLst>
          </p:cNvPr>
          <p:cNvSpPr txBox="1">
            <a:spLocks noChangeArrowheads="1"/>
          </p:cNvSpPr>
          <p:nvPr/>
        </p:nvSpPr>
        <p:spPr bwMode="auto">
          <a:xfrm>
            <a:off x="4840289" y="4673600"/>
            <a:ext cx="498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r>
              <a:rPr lang="lv-lv" sz="1600"/>
              <a:t>Nē</a:t>
            </a:r>
          </a:p>
        </p:txBody>
      </p:sp>
      <p:sp>
        <p:nvSpPr>
          <p:cNvPr id="23588" name="Foliennummernplatzhalter 10">
            <a:extLst>
              <a:ext uri="{FF2B5EF4-FFF2-40B4-BE49-F238E27FC236}">
                <a16:creationId xmlns:a16="http://schemas.microsoft.com/office/drawing/2014/main" id="{F868D991-6468-48D0-B6B0-B02DBCE1C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3F626B00-5734-49F6-8F09-6C6DC0A3F9EC}" type="slidenum">
              <a:rPr lang="fr-FR" altLang="de-DE">
                <a:solidFill>
                  <a:schemeClr val="bg1"/>
                </a:solidFill>
              </a:rPr>
              <a:pPr/>
              <a:t>15</a:t>
            </a:fld>
            <a:endParaRPr lang="fr-FR" altLang="de-DE">
              <a:solidFill>
                <a:schemeClr val="bg1"/>
              </a:solidFill>
            </a:endParaRPr>
          </a:p>
        </p:txBody>
      </p:sp>
      <p:sp>
        <p:nvSpPr>
          <p:cNvPr id="13" name="Textfeld 12">
            <a:extLst>
              <a:ext uri="{FF2B5EF4-FFF2-40B4-BE49-F238E27FC236}">
                <a16:creationId xmlns:a16="http://schemas.microsoft.com/office/drawing/2014/main" id="{CF96140F-C967-477D-AA1E-9878DD373241}"/>
              </a:ext>
            </a:extLst>
          </p:cNvPr>
          <p:cNvSpPr txBox="1"/>
          <p:nvPr/>
        </p:nvSpPr>
        <p:spPr>
          <a:xfrm>
            <a:off x="4444842" y="2628446"/>
            <a:ext cx="612775" cy="338554"/>
          </a:xfrm>
          <a:prstGeom prst="rect">
            <a:avLst/>
          </a:prstGeom>
          <a:noFill/>
        </p:spPr>
        <p:txBody>
          <a:bodyPr wrap="square" rtlCol="0">
            <a:spAutoFit/>
          </a:bodyPr>
          <a:lstStyle/>
          <a:p>
            <a:pPr rtl="0"/>
            <a:r>
              <a:rPr lang="lv-lv" sz="1600"/>
              <a:t>Jā</a:t>
            </a:r>
            <a:endParaRPr lang="de-AT" sz="1600" dirty="0"/>
          </a:p>
        </p:txBody>
      </p:sp>
      <p:sp>
        <p:nvSpPr>
          <p:cNvPr id="23" name="Additionszeichen 22">
            <a:extLst>
              <a:ext uri="{FF2B5EF4-FFF2-40B4-BE49-F238E27FC236}">
                <a16:creationId xmlns:a16="http://schemas.microsoft.com/office/drawing/2014/main" id="{8F015443-BB71-4602-ADAB-D9916377FB1F}"/>
              </a:ext>
            </a:extLst>
          </p:cNvPr>
          <p:cNvSpPr/>
          <p:nvPr/>
        </p:nvSpPr>
        <p:spPr>
          <a:xfrm>
            <a:off x="7323589" y="1500065"/>
            <a:ext cx="276837" cy="321286"/>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algn="ctr" rtl="0"/>
            <a:endParaRPr lang="de-AT"/>
          </a:p>
        </p:txBody>
      </p:sp>
      <p:sp>
        <p:nvSpPr>
          <p:cNvPr id="39" name="Textfeld 38">
            <a:extLst>
              <a:ext uri="{FF2B5EF4-FFF2-40B4-BE49-F238E27FC236}">
                <a16:creationId xmlns:a16="http://schemas.microsoft.com/office/drawing/2014/main" id="{125A64EC-F180-47EE-AD76-03BA67D51D2A}"/>
              </a:ext>
            </a:extLst>
          </p:cNvPr>
          <p:cNvSpPr txBox="1"/>
          <p:nvPr/>
        </p:nvSpPr>
        <p:spPr>
          <a:xfrm>
            <a:off x="3122710" y="5302638"/>
            <a:ext cx="880891" cy="338554"/>
          </a:xfrm>
          <a:prstGeom prst="rect">
            <a:avLst/>
          </a:prstGeom>
          <a:noFill/>
        </p:spPr>
        <p:txBody>
          <a:bodyPr wrap="square" rtlCol="0">
            <a:spAutoFit/>
          </a:bodyPr>
          <a:lstStyle/>
          <a:p>
            <a:pPr rtl="0"/>
            <a:r>
              <a:rPr lang="lv-lv" sz="1600"/>
              <a:t>Jā</a:t>
            </a:r>
            <a:endParaRPr lang="de-AT"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701629" y="314324"/>
            <a:ext cx="10515600" cy="1325563"/>
          </a:xfrm>
        </p:spPr>
        <p:txBody>
          <a:bodyPr rtlCol="0"/>
          <a:lstStyle/>
          <a:p>
            <a:pPr rtl="0"/>
            <a:r>
              <a:rPr lang="lv-lv" b="1" noProof="0"/>
              <a:t>Materiāltiesiskā kompetence X – Domstarpības</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701629" y="1822449"/>
            <a:ext cx="10130494" cy="4351338"/>
          </a:xfrm>
        </p:spPr>
        <p:txBody>
          <a:bodyPr rtlCol="0">
            <a:normAutofit/>
          </a:bodyPr>
          <a:lstStyle/>
          <a:p>
            <a:pPr marL="457200" lvl="1" indent="0" algn="just" rtl="0">
              <a:buNone/>
              <a:defRPr/>
            </a:pPr>
            <a:r>
              <a:rPr lang="lv-lv" b="1" noProof="0"/>
              <a:t>25. pants</a:t>
            </a:r>
          </a:p>
          <a:p>
            <a:pPr marL="914400" lvl="1" indent="-457200" algn="just" rtl="0">
              <a:buFont typeface="+mj-lt"/>
              <a:buAutoNum type="arabicPeriod" startAt="6"/>
              <a:defRPr/>
            </a:pPr>
            <a:r>
              <a:rPr lang="lv-lv"/>
              <a:t>Ja </a:t>
            </a:r>
            <a:r>
              <a:rPr lang="en-gb" i="1"/>
              <a:t>EPPO</a:t>
            </a:r>
            <a:r>
              <a:rPr lang="en-gb"/>
              <a:t> un valstu kriminālvajāšanas iestādēm ir domstarpības par to, vai noziedzīgā rīcība ir </a:t>
            </a:r>
            <a:r>
              <a:rPr lang="lv-lv" b="1"/>
              <a:t>22. panta 2.</a:t>
            </a:r>
            <a:r>
              <a:rPr lang="lv-lv"/>
              <a:t> vai </a:t>
            </a:r>
            <a:r>
              <a:rPr lang="lv-lv" b="1"/>
              <a:t>3. punkta</a:t>
            </a:r>
            <a:r>
              <a:rPr lang="lv-lv"/>
              <a:t> vai </a:t>
            </a:r>
            <a:r>
              <a:rPr lang="lv-lv" b="1"/>
              <a:t>25. panta 2.</a:t>
            </a:r>
            <a:r>
              <a:rPr lang="lv-lv"/>
              <a:t> vai </a:t>
            </a:r>
            <a:r>
              <a:rPr lang="lv-lv" b="1"/>
              <a:t>3. punkta</a:t>
            </a:r>
            <a:r>
              <a:rPr lang="lv-lv"/>
              <a:t> darbības jomā, </a:t>
            </a:r>
            <a:r>
              <a:rPr lang="lv-lv" b="1"/>
              <a:t>valsts iestādes</a:t>
            </a:r>
            <a:r>
              <a:rPr lang="lv-lv"/>
              <a:t>, kas ir kompetentas lemt par kompetenču sadalījumu attiecībā uz kriminālvajāšanu valsts līmenī</a:t>
            </a:r>
            <a:r>
              <a:rPr lang="lv-lv" b="1"/>
              <a:t>, nolemj, kā kompetencē ir izmeklēt minēto lietu. </a:t>
            </a:r>
            <a:r>
              <a:rPr lang="lv-lv"/>
              <a:t>Dalībvalstis precizē valsts iestādi, kas pieņems lēmumu par kompetences sadalījumu.</a:t>
            </a:r>
            <a:endParaRPr lang="en-GB" noProof="0" dirty="0"/>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1222B1E8-8276-4E90-B350-E5BAB4D7AC2C}"/>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16</a:t>
            </a:fld>
            <a:endParaRPr lang="de-AT" dirty="0">
              <a:solidFill>
                <a:schemeClr val="bg1"/>
              </a:solidFill>
            </a:endParaRPr>
          </a:p>
        </p:txBody>
      </p:sp>
    </p:spTree>
    <p:extLst>
      <p:ext uri="{BB962C8B-B14F-4D97-AF65-F5344CB8AC3E}">
        <p14:creationId xmlns:p14="http://schemas.microsoft.com/office/powerpoint/2010/main" val="238729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687329" y="281299"/>
            <a:ext cx="10515600" cy="1325563"/>
          </a:xfrm>
        </p:spPr>
        <p:txBody>
          <a:bodyPr rtlCol="0"/>
          <a:lstStyle/>
          <a:p>
            <a:pPr rtl="0"/>
            <a:r>
              <a:rPr lang="lv-lv" b="1" noProof="0" dirty="0" err="1"/>
              <a:t>Materiāltiesiskā</a:t>
            </a:r>
            <a:r>
              <a:rPr lang="lv-lv" b="1" noProof="0" dirty="0"/>
              <a:t> kompetence</a:t>
            </a:r>
            <a:br>
              <a:rPr lang="en-US" b="1" noProof="0" dirty="0"/>
            </a:br>
            <a:r>
              <a:rPr lang="lv-lv" b="1" dirty="0"/>
              <a:t>XI</a:t>
            </a:r>
            <a:r>
              <a:rPr lang="lv-lv" b="1" noProof="0" dirty="0"/>
              <a:t> – Domstarpības</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687329" y="1739579"/>
            <a:ext cx="9930775" cy="4351338"/>
          </a:xfrm>
        </p:spPr>
        <p:txBody>
          <a:bodyPr rtlCol="0">
            <a:normAutofit fontScale="92500" lnSpcReduction="20000"/>
          </a:bodyPr>
          <a:lstStyle/>
          <a:p>
            <a:pPr algn="just" rtl="0">
              <a:buFont typeface="Wingdings" panose="05000000000000000000" pitchFamily="2" charset="2"/>
              <a:buChar char="Ø"/>
              <a:defRPr/>
            </a:pPr>
            <a:r>
              <a:rPr lang="lv-lv" b="1"/>
              <a:t>Valsts </a:t>
            </a:r>
            <a:r>
              <a:rPr lang="lv-lv" b="1" noProof="0"/>
              <a:t>iestādēm </a:t>
            </a:r>
            <a:r>
              <a:rPr lang="lv-lv" noProof="0"/>
              <a:t>jāizšķir domstarpības starp </a:t>
            </a:r>
            <a:r>
              <a:rPr lang="en-gb" i="1" noProof="0"/>
              <a:t>EPPO</a:t>
            </a:r>
            <a:r>
              <a:rPr lang="en-gb" noProof="0"/>
              <a:t> un valstu kriminālvajāšanas iestādēm saistībā ar šādiem jautājumiem (25. panta 6. punkts)</a:t>
            </a:r>
          </a:p>
          <a:p>
            <a:pPr lvl="1" algn="just" rtl="0">
              <a:buFont typeface="Wingdings" panose="05000000000000000000" pitchFamily="2" charset="2"/>
              <a:buChar char="ü"/>
              <a:defRPr/>
            </a:pPr>
            <a:r>
              <a:rPr lang="lv-lv" noProof="0"/>
              <a:t>Organizētā noziedzība un noziedzīgās darbības galvenais nolūks (22. panta 2. punkts)</a:t>
            </a:r>
          </a:p>
          <a:p>
            <a:pPr lvl="1" algn="just" rtl="0">
              <a:buFont typeface="Wingdings" panose="05000000000000000000" pitchFamily="2" charset="2"/>
              <a:buChar char="ü"/>
              <a:defRPr/>
            </a:pPr>
            <a:r>
              <a:rPr lang="lv-lv" noProof="0"/>
              <a:t>Nesaraujami saistīts nodarījums, tostarp sankciju salīdzinājums (22. panta 3. punkts, 25. panta 3. punkta a) apakšpunkts)</a:t>
            </a:r>
          </a:p>
          <a:p>
            <a:pPr lvl="1" algn="just" rtl="0">
              <a:buFont typeface="Wingdings" panose="05000000000000000000" pitchFamily="2" charset="2"/>
              <a:buChar char="ü"/>
              <a:defRPr/>
            </a:pPr>
            <a:r>
              <a:rPr lang="lv-lv" noProof="0"/>
              <a:t>Sīkās lietas (25. panta 2. punkts)</a:t>
            </a:r>
          </a:p>
          <a:p>
            <a:pPr lvl="1" algn="just" rtl="0">
              <a:buFont typeface="Wingdings" panose="05000000000000000000" pitchFamily="2" charset="2"/>
              <a:buChar char="ü"/>
              <a:defRPr/>
            </a:pPr>
            <a:r>
              <a:rPr lang="lv-lv" noProof="0"/>
              <a:t>Kaitējumu salīdzinājums, kas nodarīts ES un citiem cietušajiem (25. panta 3. punkta b) apakšpunkts)</a:t>
            </a:r>
          </a:p>
          <a:p>
            <a:pPr algn="just" rtl="0">
              <a:buFont typeface="Wingdings" panose="05000000000000000000" pitchFamily="2" charset="2"/>
              <a:buChar char="Ø"/>
              <a:defRPr/>
            </a:pPr>
            <a:r>
              <a:rPr lang="lv-lv" noProof="0"/>
              <a:t>Dalībvalsts noteikta</a:t>
            </a:r>
            <a:r>
              <a:rPr lang="lv-lv" b="1" noProof="0"/>
              <a:t> valsts iestāde</a:t>
            </a:r>
            <a:r>
              <a:rPr lang="lv-lv" noProof="0"/>
              <a:t> (piem., Ģenerālprokuratūra)</a:t>
            </a:r>
          </a:p>
          <a:p>
            <a:pPr algn="just" rtl="0">
              <a:buFont typeface="Wingdings" panose="05000000000000000000" pitchFamily="2" charset="2"/>
              <a:buChar char="Ø"/>
              <a:defRPr/>
            </a:pPr>
            <a:r>
              <a:rPr lang="lv-lv" b="1" noProof="0"/>
              <a:t>Dalībvalsts kompetencē nav</a:t>
            </a:r>
            <a:r>
              <a:rPr lang="lv-lv" noProof="0"/>
              <a:t> lēmums par to, vai darbība ir vai nav FIA nodarījums (22. panta 1. punkts)</a:t>
            </a:r>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lvl="1" rtl="0">
              <a:buFont typeface="Wingdings" panose="05000000000000000000" pitchFamily="2" charset="2"/>
              <a:buChar char="ü"/>
              <a:defRPr/>
            </a:pPr>
            <a:endParaRPr lang="en-GB"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F1B62750-35F7-49C5-8B55-0E558C6F9E7B}"/>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17</a:t>
            </a:fld>
            <a:endParaRPr lang="de-AT" dirty="0">
              <a:solidFill>
                <a:schemeClr val="bg1"/>
              </a:solidFill>
            </a:endParaRPr>
          </a:p>
        </p:txBody>
      </p:sp>
    </p:spTree>
    <p:extLst>
      <p:ext uri="{BB962C8B-B14F-4D97-AF65-F5344CB8AC3E}">
        <p14:creationId xmlns:p14="http://schemas.microsoft.com/office/powerpoint/2010/main" val="426414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706327" y="365125"/>
            <a:ext cx="9874587" cy="1325563"/>
          </a:xfrm>
        </p:spPr>
        <p:txBody>
          <a:bodyPr rtlCol="0">
            <a:normAutofit/>
          </a:bodyPr>
          <a:lstStyle/>
          <a:p>
            <a:pPr rtl="0"/>
            <a:r>
              <a:rPr lang="lv-lv" b="1" noProof="0"/>
              <a:t>Teritoriālā un personāla kompetence 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706327" y="1900343"/>
            <a:ext cx="9874587" cy="4095750"/>
          </a:xfrm>
        </p:spPr>
        <p:txBody>
          <a:bodyPr rtlCol="0">
            <a:normAutofit fontScale="92500" lnSpcReduction="20000"/>
          </a:bodyPr>
          <a:lstStyle/>
          <a:p>
            <a:pPr marL="0" indent="0" algn="just" rtl="0">
              <a:buNone/>
              <a:defRPr/>
            </a:pPr>
            <a:r>
              <a:rPr lang="lv-lv" b="1" noProof="0"/>
              <a:t>23. pants</a:t>
            </a:r>
          </a:p>
          <a:p>
            <a:pPr marL="0" indent="0" algn="just" rtl="0">
              <a:buNone/>
              <a:defRPr/>
            </a:pPr>
            <a:r>
              <a:rPr lang="en-gb" i="1"/>
              <a:t>EPPO</a:t>
            </a:r>
            <a:r>
              <a:rPr lang="en-gb"/>
              <a:t> kompetencē ir 22. pantā minētie nodarījumi, ja: </a:t>
            </a:r>
          </a:p>
          <a:p>
            <a:pPr marL="0" indent="0" algn="just" rtl="0">
              <a:buNone/>
              <a:defRPr/>
            </a:pPr>
            <a:r>
              <a:rPr lang="lv-lv"/>
              <a:t>a) šādi nodarījumi ir </a:t>
            </a:r>
            <a:r>
              <a:rPr lang="lv-lv" b="1"/>
              <a:t>pilnībā vai daļēji izdarīti </a:t>
            </a:r>
            <a:r>
              <a:rPr lang="lv-lv"/>
              <a:t>vienas vai vairāku dalībvalstu </a:t>
            </a:r>
            <a:r>
              <a:rPr lang="en-gb" b="1"/>
              <a:t>teritorijā</a:t>
            </a:r>
            <a:r>
              <a:rPr lang="en-gb"/>
              <a:t>; </a:t>
            </a:r>
          </a:p>
          <a:p>
            <a:pPr marL="0" indent="0" algn="just" rtl="0">
              <a:buNone/>
              <a:defRPr/>
            </a:pPr>
            <a:r>
              <a:rPr lang="lv-lv"/>
              <a:t>b) šādus nodarījumus izdarījis</a:t>
            </a:r>
            <a:r>
              <a:rPr lang="lv-lv" b="1"/>
              <a:t> kādas dalībvalsts valstspiederīgais</a:t>
            </a:r>
            <a:r>
              <a:rPr lang="lv-lv"/>
              <a:t> ar noteikumu, ka dalībvalstij ir </a:t>
            </a:r>
            <a:r>
              <a:rPr lang="lv-lv" b="1"/>
              <a:t>jurisdikcija</a:t>
            </a:r>
            <a:r>
              <a:rPr lang="lv-lv"/>
              <a:t> attiecībā uz šādiem nodarījumiem, kad tie izdarīti ārpus tās teritorijas; vai </a:t>
            </a:r>
          </a:p>
          <a:p>
            <a:pPr marL="0" indent="0" algn="just" rtl="0">
              <a:buNone/>
              <a:defRPr/>
            </a:pPr>
            <a:r>
              <a:rPr lang="lv-lv"/>
              <a:t>c) šādus nodarījumus </a:t>
            </a:r>
            <a:r>
              <a:rPr lang="lv-lv" b="1"/>
              <a:t>ārpus</a:t>
            </a:r>
            <a:r>
              <a:rPr lang="lv-lv"/>
              <a:t> a) punktā minētajām </a:t>
            </a:r>
            <a:r>
              <a:rPr lang="lv-lv" b="1"/>
              <a:t>teritorijām</a:t>
            </a:r>
            <a:r>
              <a:rPr lang="lv-lv"/>
              <a:t> izdarījusi persona, uz kuru nodarījuma izdarīšanas brīdī attiecās </a:t>
            </a:r>
            <a:r>
              <a:rPr lang="en-gb" b="1"/>
              <a:t>Civildienesta noteikumi</a:t>
            </a:r>
            <a:r>
              <a:rPr lang="en-gb"/>
              <a:t> vai Nodarbināšanas kārtība, ar noteikumu, ka dalībvalstij ir jurisdikcija attiecībā uz šādiem nodarījumiem, kad tie izdarīti ārpus tās teritorijas.</a:t>
            </a:r>
            <a:endParaRPr lang="en-GB" noProof="0" dirty="0"/>
          </a:p>
          <a:p>
            <a:pPr marL="1371600" lvl="2" indent="-514350" rtl="0">
              <a:defRPr/>
            </a:pPr>
            <a:endParaRPr lang="en-GB"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18</a:t>
            </a:fld>
            <a:endParaRPr lang="fr-FR" altLang="de-DE">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692092" y="395271"/>
            <a:ext cx="10515600" cy="1325563"/>
          </a:xfrm>
        </p:spPr>
        <p:txBody>
          <a:bodyPr rtlCol="0">
            <a:normAutofit/>
          </a:bodyPr>
          <a:lstStyle/>
          <a:p>
            <a:pPr rtl="0"/>
            <a:r>
              <a:rPr lang="lv-lv" b="1" noProof="0"/>
              <a:t>Teritoriālā un personāla kompetence II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692092" y="1819956"/>
            <a:ext cx="9949112" cy="4095750"/>
          </a:xfrm>
        </p:spPr>
        <p:txBody>
          <a:bodyPr rtlCol="0">
            <a:normAutofit/>
          </a:bodyPr>
          <a:lstStyle/>
          <a:p>
            <a:pPr marL="0" indent="0" algn="just" rtl="0">
              <a:buNone/>
              <a:defRPr/>
            </a:pPr>
            <a:r>
              <a:rPr lang="lv-lv" noProof="0"/>
              <a:t>23. pants: Nodarījumi, kas izdarīti</a:t>
            </a:r>
          </a:p>
          <a:p>
            <a:pPr algn="just" rtl="0">
              <a:buFont typeface="Wingdings" panose="05000000000000000000" pitchFamily="2" charset="2"/>
              <a:buChar char="Ø"/>
              <a:defRPr/>
            </a:pPr>
            <a:r>
              <a:rPr lang="lv-lv" noProof="0"/>
              <a:t>Vienas </a:t>
            </a:r>
            <a:r>
              <a:rPr lang="lv-lv" b="1" noProof="0"/>
              <a:t>vai vairāku dalībvalstu </a:t>
            </a:r>
            <a:r>
              <a:rPr lang="lv-lv" noProof="0"/>
              <a:t>teritorijā (pilnībā vai daļēji)</a:t>
            </a:r>
          </a:p>
          <a:p>
            <a:pPr algn="just" rtl="0">
              <a:buFont typeface="Wingdings" panose="05000000000000000000" pitchFamily="2" charset="2"/>
              <a:buChar char="Ø"/>
              <a:defRPr/>
            </a:pPr>
            <a:r>
              <a:rPr lang="lv-lv" b="1"/>
              <a:t>Un tos izdarījis </a:t>
            </a:r>
            <a:r>
              <a:rPr lang="lv-lv" b="1" noProof="0"/>
              <a:t>kādas dalībvalsts valstspiederīgais</a:t>
            </a:r>
          </a:p>
          <a:p>
            <a:pPr lvl="1" algn="just" rtl="0">
              <a:buFont typeface="Wingdings" panose="05000000000000000000" pitchFamily="2" charset="2"/>
              <a:buChar char="ü"/>
              <a:defRPr/>
            </a:pPr>
            <a:r>
              <a:rPr lang="lv-lv" noProof="0">
                <a:solidFill>
                  <a:schemeClr val="tx1"/>
                </a:solidFill>
              </a:rPr>
              <a:t>Ar noteikumu, ka dalībvalstij ir jurisdikcija attiecībā uz šādiem nodarījumiem, kad tie izdarīti ārpus tās teritorijas, vai</a:t>
            </a:r>
          </a:p>
          <a:p>
            <a:pPr algn="just" rtl="0">
              <a:buFont typeface="Wingdings" panose="05000000000000000000" pitchFamily="2" charset="2"/>
              <a:buChar char="Ø"/>
              <a:defRPr/>
            </a:pPr>
            <a:r>
              <a:rPr lang="lv-lv" noProof="0"/>
              <a:t>Ārpus</a:t>
            </a:r>
            <a:r>
              <a:rPr lang="lv-lv" b="1" noProof="0"/>
              <a:t> dalībvalsts </a:t>
            </a:r>
            <a:r>
              <a:rPr lang="lv-lv" noProof="0"/>
              <a:t>teritorijas, taču tos izdarījusi persona, uz kuru attiecas Civildienesta noteikumi vai Nodarbināšanas kārtība,</a:t>
            </a:r>
          </a:p>
          <a:p>
            <a:pPr marL="914400" lvl="1" indent="-514350" algn="just" rtl="0">
              <a:buFont typeface="Wingdings" panose="05000000000000000000" pitchFamily="2" charset="2"/>
              <a:buChar char="ü"/>
              <a:defRPr/>
            </a:pPr>
            <a:r>
              <a:rPr lang="lv-lv" noProof="0">
                <a:solidFill>
                  <a:schemeClr val="tx1"/>
                </a:solidFill>
              </a:rPr>
              <a:t>Ar noteikumu, ka dalībvalstij ir jurisdikcija attiecībā uz šādiem nodarījumiem, kad tie izdarīti ārpus tās teritorijas.</a:t>
            </a:r>
          </a:p>
          <a:p>
            <a:pPr marL="1371600" lvl="2" indent="-514350" rtl="0">
              <a:defRPr/>
            </a:pPr>
            <a:endParaRPr lang="en-GB" b="1"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19</a:t>
            </a:fld>
            <a:endParaRPr lang="fr-FR" altLang="de-DE">
              <a:solidFill>
                <a:schemeClr val="bg1"/>
              </a:solidFill>
            </a:endParaRPr>
          </a:p>
        </p:txBody>
      </p:sp>
    </p:spTree>
    <p:extLst>
      <p:ext uri="{BB962C8B-B14F-4D97-AF65-F5344CB8AC3E}">
        <p14:creationId xmlns:p14="http://schemas.microsoft.com/office/powerpoint/2010/main" val="411703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a:xfrm>
            <a:off x="711843" y="1868469"/>
            <a:ext cx="9909265" cy="2879223"/>
          </a:xfrm>
        </p:spPr>
        <p:txBody>
          <a:bodyPr rtlCol="0"/>
          <a:lstStyle/>
          <a:p>
            <a:pPr rtl="0"/>
            <a:r>
              <a:rPr lang="lv-lv">
                <a:hlinkClick r:id="rId3"/>
              </a:rPr>
              <a:t>PADOMES REGULA (ES) 2017/1939 (2017. gada 12. oktobris), ar ko īsteno ciešāku sadarbību Eiropas Prokuratūras (</a:t>
            </a:r>
            <a:r>
              <a:rPr lang="en-gb" i="1">
                <a:hlinkClick r:id="rId3"/>
              </a:rPr>
              <a:t>EPPO</a:t>
            </a:r>
            <a:r>
              <a:rPr lang="en-gb">
                <a:hlinkClick r:id="rId3"/>
              </a:rPr>
              <a:t>) izveidei</a:t>
            </a:r>
            <a:endParaRPr lang="fr-FR" dirty="0"/>
          </a:p>
          <a:p>
            <a:pPr rtl="0"/>
            <a:r>
              <a:rPr lang="lv-lv">
                <a:hlinkClick r:id="rId4"/>
              </a:rPr>
              <a:t>EIROPAS PARLAMENTA UN PADOMES DIREKTĪVA (ES) 2017/1371 (2017. gada 5. jūlijs) par cīņu pret krāpšanu, kas skar Savienības finanšu intereses, izmantojot krimināltiesības</a:t>
            </a:r>
            <a:endParaRPr lang="en-US" dirty="0"/>
          </a:p>
          <a:p>
            <a:pPr rtl="0"/>
            <a:endParaRPr lang="fr-FR" dirty="0"/>
          </a:p>
        </p:txBody>
      </p:sp>
      <p:sp>
        <p:nvSpPr>
          <p:cNvPr id="4" name="Foliennummernplatzhalter 3"/>
          <p:cNvSpPr>
            <a:spLocks noGrp="1"/>
          </p:cNvSpPr>
          <p:nvPr>
            <p:ph type="sldNum" sz="quarter" idx="12"/>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726424" y="264641"/>
            <a:ext cx="10515600" cy="1325563"/>
          </a:xfrm>
        </p:spPr>
        <p:txBody>
          <a:bodyPr rtlCol="0">
            <a:normAutofit/>
          </a:bodyPr>
          <a:lstStyle/>
          <a:p>
            <a:pPr rtl="0"/>
            <a:r>
              <a:rPr lang="lv-lv" b="1" noProof="0"/>
              <a:t>Teritoriālā un personāla kompetence III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726424" y="1925402"/>
            <a:ext cx="9864539" cy="4095750"/>
          </a:xfrm>
        </p:spPr>
        <p:txBody>
          <a:bodyPr rtlCol="0">
            <a:normAutofit/>
          </a:bodyPr>
          <a:lstStyle/>
          <a:p>
            <a:pPr marL="0" indent="0" algn="just" rtl="0">
              <a:buNone/>
              <a:defRPr/>
            </a:pPr>
            <a:r>
              <a:rPr lang="lv-lv" b="1" noProof="0"/>
              <a:t>Piemēri:</a:t>
            </a:r>
          </a:p>
          <a:p>
            <a:pPr algn="just" rtl="0">
              <a:buFont typeface="Wingdings" panose="05000000000000000000" pitchFamily="2" charset="2"/>
              <a:buChar char="Ø"/>
              <a:defRPr/>
            </a:pPr>
            <a:r>
              <a:rPr lang="lv-lv"/>
              <a:t>Valsts, kas nav ES, pilsonis krāpnieciskā ceļā izvilina ES līdzekļus</a:t>
            </a:r>
          </a:p>
          <a:p>
            <a:pPr lvl="1" algn="just" rtl="0">
              <a:buFont typeface="Wingdings" panose="05000000000000000000" pitchFamily="2" charset="2"/>
              <a:buChar char="ü"/>
              <a:defRPr/>
            </a:pPr>
            <a:r>
              <a:rPr lang="en-gb" i="1" noProof="0">
                <a:solidFill>
                  <a:schemeClr val="tx1"/>
                </a:solidFill>
              </a:rPr>
              <a:t>EPPO</a:t>
            </a:r>
            <a:r>
              <a:rPr lang="en-gb" noProof="0">
                <a:solidFill>
                  <a:schemeClr val="tx1"/>
                </a:solidFill>
              </a:rPr>
              <a:t> var īstenot savu kompeten</a:t>
            </a:r>
            <a:r>
              <a:rPr lang="lv-lv"/>
              <a:t>ci</a:t>
            </a:r>
            <a:r>
              <a:rPr lang="lv-lv" noProof="0">
                <a:solidFill>
                  <a:schemeClr val="tx1"/>
                </a:solidFill>
              </a:rPr>
              <a:t> </a:t>
            </a:r>
          </a:p>
          <a:p>
            <a:pPr algn="just" rtl="0">
              <a:buFont typeface="Wingdings" panose="05000000000000000000" pitchFamily="2" charset="2"/>
              <a:buChar char="Ø"/>
              <a:defRPr/>
            </a:pPr>
            <a:r>
              <a:rPr lang="lv-lv"/>
              <a:t>Ungārijā</a:t>
            </a:r>
            <a:r>
              <a:rPr lang="lv-lv" noProof="0">
                <a:solidFill>
                  <a:schemeClr val="tx1"/>
                </a:solidFill>
              </a:rPr>
              <a:t> dzīvojošs austrietis </a:t>
            </a:r>
            <a:r>
              <a:rPr lang="lv-lv"/>
              <a:t>nepareizi izmanto ES līdzekļus</a:t>
            </a:r>
          </a:p>
          <a:p>
            <a:pPr lvl="1" algn="just" rtl="0">
              <a:buFont typeface="Wingdings" panose="05000000000000000000" pitchFamily="2" charset="2"/>
              <a:buChar char="ü"/>
              <a:defRPr/>
            </a:pPr>
            <a:r>
              <a:rPr lang="lv-lv"/>
              <a:t>Austrija = iesaistītā dalībvalsts</a:t>
            </a:r>
          </a:p>
          <a:p>
            <a:pPr lvl="1" algn="just" rtl="0">
              <a:buFont typeface="Wingdings" panose="05000000000000000000" pitchFamily="2" charset="2"/>
              <a:buChar char="ü"/>
              <a:defRPr/>
            </a:pPr>
            <a:r>
              <a:rPr lang="lv-lv"/>
              <a:t>Austrijas jurisdikcijā atrodas tās pilsoņi, kas ir izdarījuši noziegumus ārpus tās teritorijas</a:t>
            </a:r>
          </a:p>
          <a:p>
            <a:pPr lvl="1" algn="just" rtl="0">
              <a:buFont typeface="Wingdings" panose="05000000000000000000" pitchFamily="2" charset="2"/>
              <a:buChar char="ü"/>
              <a:defRPr/>
            </a:pPr>
            <a:r>
              <a:rPr lang="en-gb" i="1"/>
              <a:t>EPPO</a:t>
            </a:r>
            <a:r>
              <a:rPr lang="en-gb"/>
              <a:t> var īstenot savu kompetenci</a:t>
            </a:r>
          </a:p>
          <a:p>
            <a:pPr lvl="1" rtl="0">
              <a:buFont typeface="Wingdings" panose="05000000000000000000" pitchFamily="2" charset="2"/>
              <a:buChar char="ü"/>
              <a:defRPr/>
            </a:pPr>
            <a:endParaRPr lang="en-GB" dirty="0"/>
          </a:p>
          <a:p>
            <a:pPr lvl="1" rtl="0">
              <a:buFont typeface="Wingdings" panose="05000000000000000000" pitchFamily="2" charset="2"/>
              <a:buChar char="ü"/>
              <a:defRPr/>
            </a:pPr>
            <a:endParaRPr lang="en-GB" noProof="0" dirty="0">
              <a:solidFill>
                <a:schemeClr val="tx1"/>
              </a:solidFill>
            </a:endParaRPr>
          </a:p>
          <a:p>
            <a:pPr marL="1371600" lvl="2" indent="-514350" rtl="0">
              <a:defRPr/>
            </a:pPr>
            <a:endParaRPr lang="en-GB" b="1"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20</a:t>
            </a:fld>
            <a:endParaRPr lang="fr-FR" altLang="de-DE">
              <a:solidFill>
                <a:schemeClr val="bg1"/>
              </a:solidFill>
            </a:endParaRPr>
          </a:p>
        </p:txBody>
      </p:sp>
    </p:spTree>
    <p:extLst>
      <p:ext uri="{BB962C8B-B14F-4D97-AF65-F5344CB8AC3E}">
        <p14:creationId xmlns:p14="http://schemas.microsoft.com/office/powerpoint/2010/main" val="226238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6B125-49EA-44F8-B2E0-055A4F022CF8}"/>
              </a:ext>
            </a:extLst>
          </p:cNvPr>
          <p:cNvSpPr>
            <a:spLocks noGrp="1"/>
          </p:cNvSpPr>
          <p:nvPr>
            <p:ph type="title"/>
          </p:nvPr>
        </p:nvSpPr>
        <p:spPr>
          <a:xfrm>
            <a:off x="727668" y="370000"/>
            <a:ext cx="10515600" cy="1325563"/>
          </a:xfrm>
        </p:spPr>
        <p:txBody>
          <a:bodyPr rtlCol="0"/>
          <a:lstStyle/>
          <a:p>
            <a:pPr rtl="0"/>
            <a:r>
              <a:rPr lang="lv-lv" b="1"/>
              <a:t>Informācijas kanāli / Ziņošanas pienākumi</a:t>
            </a:r>
            <a:endParaRPr lang="de-AT" b="1" dirty="0"/>
          </a:p>
        </p:txBody>
      </p:sp>
      <p:sp>
        <p:nvSpPr>
          <p:cNvPr id="3" name="Inhaltsplatzhalter 2">
            <a:extLst>
              <a:ext uri="{FF2B5EF4-FFF2-40B4-BE49-F238E27FC236}">
                <a16:creationId xmlns:a16="http://schemas.microsoft.com/office/drawing/2014/main" id="{71B88F1C-A7FC-4441-98A2-5D6C6A62FCA3}"/>
              </a:ext>
            </a:extLst>
          </p:cNvPr>
          <p:cNvSpPr>
            <a:spLocks noGrp="1"/>
          </p:cNvSpPr>
          <p:nvPr>
            <p:ph idx="1"/>
          </p:nvPr>
        </p:nvSpPr>
        <p:spPr>
          <a:xfrm>
            <a:off x="727668" y="1830103"/>
            <a:ext cx="9883391" cy="4391706"/>
          </a:xfrm>
        </p:spPr>
        <p:txBody>
          <a:bodyPr rtlCol="0">
            <a:normAutofit/>
          </a:bodyPr>
          <a:lstStyle/>
          <a:p>
            <a:pPr marL="0" indent="0" algn="just" rtl="0">
              <a:buNone/>
            </a:pPr>
            <a:r>
              <a:rPr lang="lv-lv" sz="1600" b="1"/>
              <a:t>24. pants</a:t>
            </a:r>
          </a:p>
          <a:p>
            <a:pPr marL="514350" indent="-514350" algn="just" rtl="0">
              <a:buAutoNum type="arabicPeriod"/>
            </a:pPr>
            <a:r>
              <a:rPr lang="lv-lv" sz="1600"/>
              <a:t>Savienības iestādes, struktūras, biroji un aģentūras un tās dalībvalstu iestādes, kas ir kompetentas saskaņā ar piemērojamajiem valsts tiesību aktiem, </a:t>
            </a:r>
            <a:r>
              <a:rPr lang="lv-lv" sz="1600" b="1"/>
              <a:t>bez liekas kavēšanās</a:t>
            </a:r>
            <a:r>
              <a:rPr lang="lv-lv" sz="1600"/>
              <a:t> </a:t>
            </a:r>
            <a:r>
              <a:rPr lang="en-gb" sz="1600" i="1"/>
              <a:t>EPPO</a:t>
            </a:r>
            <a:r>
              <a:rPr lang="en-gb" sz="1600"/>
              <a:t> ziņo par jebkādu noziedzīgu rīcību, kas varētu būt tās kompetencē saskaņā ar 22. pantu un 25. panta 2. un 3. punktu.</a:t>
            </a:r>
          </a:p>
          <a:p>
            <a:pPr marL="514350" indent="-514350" algn="just" rtl="0">
              <a:buAutoNum type="arabicPeriod"/>
            </a:pPr>
            <a:r>
              <a:rPr lang="lv-lv" sz="1600"/>
              <a:t>Ja dalībvalsts tiesu vai tiesībaizsardzības iestāde </a:t>
            </a:r>
            <a:r>
              <a:rPr lang="lv-lv" sz="1600" b="1"/>
              <a:t>sāk izmeklēt</a:t>
            </a:r>
            <a:r>
              <a:rPr lang="lv-lv" sz="1600"/>
              <a:t> noziedzīgu nodarījumu, kas varētu būt </a:t>
            </a:r>
            <a:r>
              <a:rPr lang="en-gb" sz="1600" i="1"/>
              <a:t>EPPO</a:t>
            </a:r>
            <a:r>
              <a:rPr lang="en-gb" sz="1600"/>
              <a:t> kompetencē saskaņā ar 22. pantu, 25. panta 2. un 3. punktu, vai ja kādā brīdī pēc izmeklēšanas uzsākšanas dalībvalsts kompetentajai tiesu vai tiesībaizsardzības iestādei kļūst skaidrs, ka izmeklēšana attiecas uz šādu nodarījumu, minētā iestāde bez liekas kavēšanās informē </a:t>
            </a:r>
            <a:r>
              <a:rPr lang="en-gb" sz="1600" i="1"/>
              <a:t>EPPO</a:t>
            </a:r>
            <a:r>
              <a:rPr lang="en-gb" sz="1600"/>
              <a:t>, lai tā varētu izlemt, vai īstenot pārņemšanas tiesības saskaņā ar 27. pantu. </a:t>
            </a:r>
          </a:p>
          <a:p>
            <a:pPr marL="514350" indent="-514350" algn="just" rtl="0">
              <a:buAutoNum type="arabicPeriod"/>
            </a:pPr>
            <a:r>
              <a:rPr lang="lv-lv" sz="1600"/>
              <a:t>Ja dalībvalsts tiesu vai tiesībaizsardzības iestāde sāk izmeklēt noziedzīgu nodarījumu, kā definēts 22. pantā, un uzskata, ka </a:t>
            </a:r>
            <a:r>
              <a:rPr lang="en-gb" sz="1600" i="1"/>
              <a:t>EPPO</a:t>
            </a:r>
            <a:r>
              <a:rPr lang="en-gb" sz="1600"/>
              <a:t> saskaņā ar 25. panta 3. punktu varētu </a:t>
            </a:r>
            <a:r>
              <a:rPr lang="lv-lv" sz="1600" b="1"/>
              <a:t>neīstenot</a:t>
            </a:r>
            <a:r>
              <a:rPr lang="lv-lv" sz="1600"/>
              <a:t> savu kompetenci, tā par to </a:t>
            </a:r>
            <a:r>
              <a:rPr lang="lv-lv" sz="1600" b="1"/>
              <a:t>informē </a:t>
            </a:r>
            <a:r>
              <a:rPr lang="en-gb" sz="1600" b="1" i="1"/>
              <a:t>EPPO</a:t>
            </a:r>
            <a:r>
              <a:rPr lang="en-gb" sz="1600"/>
              <a:t>. </a:t>
            </a:r>
          </a:p>
          <a:p>
            <a:pPr marL="514350" indent="-514350" algn="just" rtl="0">
              <a:buAutoNum type="arabicPeriod"/>
            </a:pPr>
            <a:r>
              <a:rPr lang="lv-lv" sz="1600"/>
              <a:t>Ziņojumā ietver vismaz šādus datus: </a:t>
            </a:r>
            <a:r>
              <a:rPr lang="lv-lv" sz="1600" b="1"/>
              <a:t>faktu aprakstu</a:t>
            </a:r>
            <a:r>
              <a:rPr lang="lv-lv" sz="1600"/>
              <a:t>, tostarp </a:t>
            </a:r>
            <a:r>
              <a:rPr lang="lv-lv" sz="1600" b="1"/>
              <a:t>izvērtējumu par kaitējumu</a:t>
            </a:r>
            <a:r>
              <a:rPr lang="lv-lv" sz="1600"/>
              <a:t>, kas ir radīts vai ko var radīt, </a:t>
            </a:r>
            <a:r>
              <a:rPr lang="lv-lv" sz="1600" b="1"/>
              <a:t>iespējamo juridisko kvalifikāciju</a:t>
            </a:r>
            <a:r>
              <a:rPr lang="lv-lv" sz="1600"/>
              <a:t> un </a:t>
            </a:r>
            <a:r>
              <a:rPr lang="lv-lv" sz="1600" b="1"/>
              <a:t>jebkādu pieejamu informāciju</a:t>
            </a:r>
            <a:r>
              <a:rPr lang="lv-lv" sz="1600"/>
              <a:t> par varbūtējiem cietušajiem, aizdomās turētajiem un jebkādām citām iesaistītām personām.</a:t>
            </a:r>
          </a:p>
          <a:p>
            <a:pPr marL="514350" indent="-514350" algn="just" rtl="0">
              <a:buAutoNum type="arabicPeriod"/>
            </a:pPr>
            <a:r>
              <a:rPr lang="en-gb" sz="1600" i="1"/>
              <a:t>EPPO</a:t>
            </a:r>
            <a:r>
              <a:rPr lang="en-gb" sz="1600"/>
              <a:t> saskaņā ar šā panta 1. un 2. punktu informē arī tajos gadījumos, kad </a:t>
            </a:r>
            <a:r>
              <a:rPr lang="lv-lv" sz="1600" b="1"/>
              <a:t>nav iespējams izvērtēt</a:t>
            </a:r>
            <a:r>
              <a:rPr lang="lv-lv" sz="1600"/>
              <a:t>, vai ir izpildīti 25. panta 2. punktā </a:t>
            </a:r>
            <a:r>
              <a:rPr lang="lv-lv" sz="1600" b="1"/>
              <a:t>noteiktie</a:t>
            </a:r>
            <a:r>
              <a:rPr lang="lv-lv" sz="1600"/>
              <a:t> kritēriji.</a:t>
            </a:r>
          </a:p>
        </p:txBody>
      </p:sp>
      <p:sp>
        <p:nvSpPr>
          <p:cNvPr id="4" name="Dia számának helye 3">
            <a:extLst>
              <a:ext uri="{FF2B5EF4-FFF2-40B4-BE49-F238E27FC236}">
                <a16:creationId xmlns:a16="http://schemas.microsoft.com/office/drawing/2014/main" id="{F4733221-D31E-48F9-A936-424241B88829}"/>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21</a:t>
            </a:fld>
            <a:endParaRPr lang="de-AT" dirty="0">
              <a:solidFill>
                <a:schemeClr val="bg1"/>
              </a:solidFill>
            </a:endParaRPr>
          </a:p>
        </p:txBody>
      </p:sp>
    </p:spTree>
    <p:extLst>
      <p:ext uri="{BB962C8B-B14F-4D97-AF65-F5344CB8AC3E}">
        <p14:creationId xmlns:p14="http://schemas.microsoft.com/office/powerpoint/2010/main" val="338749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6B125-49EA-44F8-B2E0-055A4F022CF8}"/>
              </a:ext>
            </a:extLst>
          </p:cNvPr>
          <p:cNvSpPr>
            <a:spLocks noGrp="1"/>
          </p:cNvSpPr>
          <p:nvPr>
            <p:ph type="title"/>
          </p:nvPr>
        </p:nvSpPr>
        <p:spPr>
          <a:xfrm>
            <a:off x="737716" y="320675"/>
            <a:ext cx="10515600" cy="1325563"/>
          </a:xfrm>
        </p:spPr>
        <p:txBody>
          <a:bodyPr rtlCol="0"/>
          <a:lstStyle/>
          <a:p>
            <a:pPr rtl="0"/>
            <a:r>
              <a:rPr lang="lv-lv" b="1"/>
              <a:t>Informācijas kanāli / Ziņošanas pienākumi</a:t>
            </a:r>
            <a:endParaRPr lang="de-AT" b="1" dirty="0"/>
          </a:p>
        </p:txBody>
      </p:sp>
      <p:sp>
        <p:nvSpPr>
          <p:cNvPr id="3" name="Inhaltsplatzhalter 2">
            <a:extLst>
              <a:ext uri="{FF2B5EF4-FFF2-40B4-BE49-F238E27FC236}">
                <a16:creationId xmlns:a16="http://schemas.microsoft.com/office/drawing/2014/main" id="{71B88F1C-A7FC-4441-98A2-5D6C6A62FCA3}"/>
              </a:ext>
            </a:extLst>
          </p:cNvPr>
          <p:cNvSpPr>
            <a:spLocks noGrp="1"/>
          </p:cNvSpPr>
          <p:nvPr>
            <p:ph idx="1"/>
          </p:nvPr>
        </p:nvSpPr>
        <p:spPr>
          <a:xfrm>
            <a:off x="737716" y="1825625"/>
            <a:ext cx="9873343" cy="4351338"/>
          </a:xfrm>
        </p:spPr>
        <p:txBody>
          <a:bodyPr rtlCol="0">
            <a:normAutofit fontScale="55000" lnSpcReduction="20000"/>
          </a:bodyPr>
          <a:lstStyle/>
          <a:p>
            <a:pPr marL="0" indent="0" algn="just" rtl="0">
              <a:buNone/>
            </a:pPr>
            <a:r>
              <a:rPr lang="lv-lv" b="1"/>
              <a:t>24. pants</a:t>
            </a:r>
          </a:p>
          <a:p>
            <a:pPr marL="514350" indent="-514350" algn="just" rtl="0">
              <a:buFont typeface="+mj-lt"/>
              <a:buAutoNum type="arabicPeriod" startAt="6"/>
            </a:pPr>
            <a:r>
              <a:rPr lang="en-gb" i="1"/>
              <a:t>EPPO</a:t>
            </a:r>
            <a:r>
              <a:rPr lang="en-gb"/>
              <a:t> sniegto informāciju reģistrē un pārbauda saskaņā ar savu </a:t>
            </a:r>
            <a:r>
              <a:rPr lang="lv-lv" b="1"/>
              <a:t> reglamentu. </a:t>
            </a:r>
            <a:r>
              <a:rPr lang="lv-lv"/>
              <a:t>Pārbaudē izvērtē, vai, balstoties uz informāciju, kas sniegta saskaņā ar 1. un 2. pantu, ir pamats sākt izmeklēšanu vai īstenot pārņemšanas tiesības. </a:t>
            </a:r>
          </a:p>
          <a:p>
            <a:pPr marL="514350" indent="-514350" algn="just" rtl="0">
              <a:buAutoNum type="arabicPeriod" startAt="6"/>
            </a:pPr>
            <a:r>
              <a:rPr lang="lv-lv"/>
              <a:t>Ja pēc pārbaudes </a:t>
            </a:r>
            <a:r>
              <a:rPr lang="en-gb" i="1"/>
              <a:t>EPPO</a:t>
            </a:r>
            <a:r>
              <a:rPr lang="en-gb"/>
              <a:t> nolemj, ka </a:t>
            </a:r>
            <a:r>
              <a:rPr lang="lv-lv" b="1"/>
              <a:t>nav pamata sākt izmeklēšanu</a:t>
            </a:r>
            <a:r>
              <a:rPr lang="lv-lv"/>
              <a:t> saskaņā ar 26. pantu vai </a:t>
            </a:r>
            <a:r>
              <a:rPr lang="lv-lv" b="1"/>
              <a:t>īstenot pārņemšanas tiesības </a:t>
            </a:r>
            <a:r>
              <a:rPr lang="lv-lv"/>
              <a:t>saskaņā ar 27. pantu, iemeslus norāda lietu pārvaldības sistēmā. </a:t>
            </a:r>
          </a:p>
          <a:p>
            <a:pPr marL="0" indent="0" algn="just" rtl="0">
              <a:buNone/>
            </a:pPr>
            <a:r>
              <a:rPr lang="lv-lv"/>
              <a:t>	</a:t>
            </a:r>
            <a:r>
              <a:rPr lang="en-gb" i="1"/>
              <a:t>EPPO</a:t>
            </a:r>
            <a:r>
              <a:rPr lang="en-gb"/>
              <a:t> </a:t>
            </a:r>
            <a:r>
              <a:rPr lang="lv-lv" b="1"/>
              <a:t>informē iestādi, kas </a:t>
            </a:r>
            <a:r>
              <a:rPr lang="lv-lv"/>
              <a:t>saskaņā ar 1. vai 2. punktu </a:t>
            </a:r>
            <a:r>
              <a:rPr lang="en-gb" b="1"/>
              <a:t>ziņoja par noziedzīgo rīcību</a:t>
            </a:r>
            <a:r>
              <a:rPr lang="en-gb"/>
              <a:t>, kā arī 	šajā noziegumā cietušos un, ja tas paredzēts valsts tiesību aktos, citas personas, kas ziņoja par noziedzīgo rīcību. </a:t>
            </a:r>
          </a:p>
          <a:p>
            <a:pPr marL="514350" indent="-514350" algn="just" rtl="0">
              <a:buFont typeface="+mj-lt"/>
              <a:buAutoNum type="arabicPeriod" startAt="8"/>
            </a:pPr>
            <a:r>
              <a:rPr lang="lv-lv"/>
              <a:t>Ja</a:t>
            </a:r>
            <a:r>
              <a:rPr lang="en-gb" i="1"/>
              <a:t> EPPO</a:t>
            </a:r>
            <a:r>
              <a:rPr lang="en-gb"/>
              <a:t> rīcībā nonāk ziņas, ka var būt izdarīts noziedzīgs </a:t>
            </a:r>
            <a:r>
              <a:rPr lang="lv-lv" b="1"/>
              <a:t>nodarījums, kas nav </a:t>
            </a:r>
            <a:r>
              <a:rPr lang="en-gb" b="1" i="1"/>
              <a:t>EPPO</a:t>
            </a:r>
            <a:r>
              <a:rPr lang="en-gb" b="1"/>
              <a:t> kompetencē</a:t>
            </a:r>
            <a:r>
              <a:rPr lang="en-gb"/>
              <a:t>, tā bez liekas kavēšanās informē kompetentās valsts iestādes un pārsūta tām visus attiecīgos pierādījumus. </a:t>
            </a:r>
          </a:p>
          <a:p>
            <a:pPr marL="514350" indent="-514350" algn="just" rtl="0">
              <a:buAutoNum type="arabicPeriod" startAt="8"/>
            </a:pPr>
            <a:r>
              <a:rPr lang="lv-lv"/>
              <a:t>Konkrētos gadījumos</a:t>
            </a:r>
            <a:r>
              <a:rPr lang="en-gb" i="1"/>
              <a:t> EPPO</a:t>
            </a:r>
            <a:r>
              <a:rPr lang="en-gb"/>
              <a:t> var pieprasīt būtisku papildinformāciju, kas ir pieejama Savienības iestādēm, struktūrām, birojiem un aģentūrām un dalībvalstu iestādēm. Pieprasītā informācija var attiekties uz pārkāpumiem, kuri ir radījuši kaitējumu tādām Savienības finanšu interesēm, kas nav</a:t>
            </a:r>
            <a:r>
              <a:rPr lang="en-gb" i="1"/>
              <a:t> EPPO</a:t>
            </a:r>
            <a:r>
              <a:rPr lang="en-gb"/>
              <a:t> kompetencē saskaņā ar 25. panta 2. punktu. </a:t>
            </a:r>
          </a:p>
          <a:p>
            <a:pPr marL="514350" indent="-514350" algn="just" rtl="0">
              <a:buAutoNum type="arabicPeriod" startAt="8"/>
            </a:pPr>
            <a:r>
              <a:rPr lang="en-gb" i="1"/>
              <a:t>EPPO</a:t>
            </a:r>
            <a:r>
              <a:rPr lang="en-gb"/>
              <a:t> var pieprasīt citu informāciju, lai Kolēģija saskaņā ar 9. panta 2. punktu varētu izdot vispārējas pamatnostādnes par to, kā interpretēt pienākumu informēt </a:t>
            </a:r>
            <a:r>
              <a:rPr lang="en-gb" i="1"/>
              <a:t>EPPO</a:t>
            </a:r>
            <a:r>
              <a:rPr lang="en-gb"/>
              <a:t> par lietām, kas ietilpst 25. panta 2. punkta darbības jomā.</a:t>
            </a:r>
          </a:p>
        </p:txBody>
      </p:sp>
      <p:sp>
        <p:nvSpPr>
          <p:cNvPr id="4" name="Dia számának helye 3">
            <a:extLst>
              <a:ext uri="{FF2B5EF4-FFF2-40B4-BE49-F238E27FC236}">
                <a16:creationId xmlns:a16="http://schemas.microsoft.com/office/drawing/2014/main" id="{806A8E92-7596-4A04-B119-3A60B2CC3485}"/>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22</a:t>
            </a:fld>
            <a:endParaRPr lang="de-AT" dirty="0">
              <a:solidFill>
                <a:schemeClr val="bg1"/>
              </a:solidFill>
            </a:endParaRPr>
          </a:p>
        </p:txBody>
      </p:sp>
    </p:spTree>
    <p:extLst>
      <p:ext uri="{BB962C8B-B14F-4D97-AF65-F5344CB8AC3E}">
        <p14:creationId xmlns:p14="http://schemas.microsoft.com/office/powerpoint/2010/main" val="291427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p:txBody>
          <a:bodyPr rtlCol="0">
            <a:normAutofit/>
          </a:bodyPr>
          <a:lstStyle/>
          <a:p>
            <a:pPr rtl="0"/>
            <a:r>
              <a:rPr lang="lv-lv" b="1" noProof="0"/>
              <a:t>Informācijas kanāli (24. pants)</a:t>
            </a:r>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23</a:t>
            </a:fld>
            <a:endParaRPr lang="fr-FR" altLang="de-DE">
              <a:solidFill>
                <a:schemeClr val="bg1"/>
              </a:solidFill>
            </a:endParaRPr>
          </a:p>
        </p:txBody>
      </p:sp>
      <p:sp>
        <p:nvSpPr>
          <p:cNvPr id="5" name="Rechteck 4">
            <a:extLst>
              <a:ext uri="{FF2B5EF4-FFF2-40B4-BE49-F238E27FC236}">
                <a16:creationId xmlns:a16="http://schemas.microsoft.com/office/drawing/2014/main" id="{DB7698CA-52C5-4114-937D-07EC17E17083}"/>
              </a:ext>
            </a:extLst>
          </p:cNvPr>
          <p:cNvSpPr/>
          <p:nvPr/>
        </p:nvSpPr>
        <p:spPr>
          <a:xfrm>
            <a:off x="967921" y="4566089"/>
            <a:ext cx="3479800" cy="928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en-gb" i="1"/>
              <a:t>EPPO</a:t>
            </a:r>
          </a:p>
          <a:p>
            <a:pPr algn="ctr" rtl="0"/>
            <a:r>
              <a:rPr lang="lv-lv"/>
              <a:t>centrālais birojs</a:t>
            </a:r>
          </a:p>
        </p:txBody>
      </p:sp>
      <p:sp>
        <p:nvSpPr>
          <p:cNvPr id="6" name="Rechteck 5">
            <a:extLst>
              <a:ext uri="{FF2B5EF4-FFF2-40B4-BE49-F238E27FC236}">
                <a16:creationId xmlns:a16="http://schemas.microsoft.com/office/drawing/2014/main" id="{E4275326-4E0D-4D9E-8ADF-878F2FCEEA5E}"/>
              </a:ext>
            </a:extLst>
          </p:cNvPr>
          <p:cNvSpPr/>
          <p:nvPr/>
        </p:nvSpPr>
        <p:spPr>
          <a:xfrm>
            <a:off x="6809921" y="4566089"/>
            <a:ext cx="3601357" cy="9284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a:t>EDP, kurš nodarbojas ar lietu</a:t>
            </a:r>
          </a:p>
        </p:txBody>
      </p:sp>
      <p:sp>
        <p:nvSpPr>
          <p:cNvPr id="7" name="Rechteck 6">
            <a:extLst>
              <a:ext uri="{FF2B5EF4-FFF2-40B4-BE49-F238E27FC236}">
                <a16:creationId xmlns:a16="http://schemas.microsoft.com/office/drawing/2014/main" id="{4ECDEAE5-2894-43AB-AA86-BDEEEE1CF4A8}"/>
              </a:ext>
            </a:extLst>
          </p:cNvPr>
          <p:cNvSpPr/>
          <p:nvPr/>
        </p:nvSpPr>
        <p:spPr>
          <a:xfrm>
            <a:off x="7291251" y="1747520"/>
            <a:ext cx="2690949" cy="67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a:t>Valsts līmenis</a:t>
            </a:r>
            <a:endParaRPr lang="de-AT" dirty="0"/>
          </a:p>
        </p:txBody>
      </p:sp>
      <p:sp>
        <p:nvSpPr>
          <p:cNvPr id="9" name="Ellipse 8">
            <a:extLst>
              <a:ext uri="{FF2B5EF4-FFF2-40B4-BE49-F238E27FC236}">
                <a16:creationId xmlns:a16="http://schemas.microsoft.com/office/drawing/2014/main" id="{F034F1B3-5198-448B-A9A9-2FD5DB69499B}"/>
              </a:ext>
            </a:extLst>
          </p:cNvPr>
          <p:cNvSpPr/>
          <p:nvPr/>
        </p:nvSpPr>
        <p:spPr>
          <a:xfrm>
            <a:off x="5918200" y="2641600"/>
            <a:ext cx="2324100" cy="11023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a:t>Administratīvas iestādes</a:t>
            </a:r>
            <a:endParaRPr lang="de-AT" dirty="0"/>
          </a:p>
        </p:txBody>
      </p:sp>
      <p:sp>
        <p:nvSpPr>
          <p:cNvPr id="10" name="Ellipse 9">
            <a:extLst>
              <a:ext uri="{FF2B5EF4-FFF2-40B4-BE49-F238E27FC236}">
                <a16:creationId xmlns:a16="http://schemas.microsoft.com/office/drawing/2014/main" id="{9E9EA637-CA3E-451E-975D-ECF35E58363A}"/>
              </a:ext>
            </a:extLst>
          </p:cNvPr>
          <p:cNvSpPr/>
          <p:nvPr/>
        </p:nvSpPr>
        <p:spPr>
          <a:xfrm>
            <a:off x="9029700" y="2641600"/>
            <a:ext cx="2324100" cy="11023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a:t>Tiesu un tiesībaizsardzības iestādes</a:t>
            </a:r>
            <a:endParaRPr lang="de-AT" dirty="0"/>
          </a:p>
        </p:txBody>
      </p:sp>
      <p:cxnSp>
        <p:nvCxnSpPr>
          <p:cNvPr id="13" name="Gerade Verbindung mit Pfeil 12">
            <a:extLst>
              <a:ext uri="{FF2B5EF4-FFF2-40B4-BE49-F238E27FC236}">
                <a16:creationId xmlns:a16="http://schemas.microsoft.com/office/drawing/2014/main" id="{B4E09BFE-9C85-4381-A77D-DB77FF61CBB7}"/>
              </a:ext>
            </a:extLst>
          </p:cNvPr>
          <p:cNvCxnSpPr>
            <a:cxnSpLocks/>
          </p:cNvCxnSpPr>
          <p:nvPr/>
        </p:nvCxnSpPr>
        <p:spPr>
          <a:xfrm>
            <a:off x="8432800" y="3192756"/>
            <a:ext cx="457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Gerade Verbindung mit Pfeil 14">
            <a:extLst>
              <a:ext uri="{FF2B5EF4-FFF2-40B4-BE49-F238E27FC236}">
                <a16:creationId xmlns:a16="http://schemas.microsoft.com/office/drawing/2014/main" id="{D2858DEE-A0D0-42B2-AF38-832F7E00455C}"/>
              </a:ext>
            </a:extLst>
          </p:cNvPr>
          <p:cNvCxnSpPr/>
          <p:nvPr/>
        </p:nvCxnSpPr>
        <p:spPr>
          <a:xfrm flipH="1">
            <a:off x="9162143" y="3824891"/>
            <a:ext cx="647700" cy="546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a:extLst>
              <a:ext uri="{FF2B5EF4-FFF2-40B4-BE49-F238E27FC236}">
                <a16:creationId xmlns:a16="http://schemas.microsoft.com/office/drawing/2014/main" id="{7601AB3C-98AD-4180-B08D-4400B28D3DA5}"/>
              </a:ext>
            </a:extLst>
          </p:cNvPr>
          <p:cNvCxnSpPr/>
          <p:nvPr/>
        </p:nvCxnSpPr>
        <p:spPr>
          <a:xfrm>
            <a:off x="7291251" y="3926491"/>
            <a:ext cx="709749" cy="444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Rechteck 19">
            <a:extLst>
              <a:ext uri="{FF2B5EF4-FFF2-40B4-BE49-F238E27FC236}">
                <a16:creationId xmlns:a16="http://schemas.microsoft.com/office/drawing/2014/main" id="{AD9A77FF-0BCF-40EA-9948-005F3A4E92B4}"/>
              </a:ext>
            </a:extLst>
          </p:cNvPr>
          <p:cNvSpPr/>
          <p:nvPr/>
        </p:nvSpPr>
        <p:spPr>
          <a:xfrm>
            <a:off x="5676900" y="5905278"/>
            <a:ext cx="2324100" cy="5852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sz="1400" dirty="0"/>
              <a:t>Izmeklēšanas ierosināšana</a:t>
            </a:r>
            <a:endParaRPr lang="de-AT" sz="1400" dirty="0"/>
          </a:p>
          <a:p>
            <a:pPr algn="ctr" rtl="0"/>
            <a:r>
              <a:rPr lang="lv-lv" sz="1400" dirty="0"/>
              <a:t>26. pants, 1. punkts</a:t>
            </a:r>
          </a:p>
        </p:txBody>
      </p:sp>
      <p:sp>
        <p:nvSpPr>
          <p:cNvPr id="21" name="Rechteck 20">
            <a:extLst>
              <a:ext uri="{FF2B5EF4-FFF2-40B4-BE49-F238E27FC236}">
                <a16:creationId xmlns:a16="http://schemas.microsoft.com/office/drawing/2014/main" id="{185DCBC8-0986-4701-9ABA-6FF376B89F4D}"/>
              </a:ext>
            </a:extLst>
          </p:cNvPr>
          <p:cNvSpPr/>
          <p:nvPr/>
        </p:nvSpPr>
        <p:spPr>
          <a:xfrm>
            <a:off x="9029700" y="5905278"/>
            <a:ext cx="2324100" cy="5852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sz="1600" dirty="0"/>
              <a:t>Pārņemšana</a:t>
            </a:r>
            <a:endParaRPr lang="de-AT" sz="1600" dirty="0"/>
          </a:p>
          <a:p>
            <a:pPr algn="ctr" rtl="0"/>
            <a:r>
              <a:rPr lang="lv-lv" sz="1600" dirty="0"/>
              <a:t>27. pants, 1. un 5. punkts</a:t>
            </a:r>
          </a:p>
        </p:txBody>
      </p:sp>
      <p:cxnSp>
        <p:nvCxnSpPr>
          <p:cNvPr id="23" name="Gerade Verbindung mit Pfeil 22">
            <a:extLst>
              <a:ext uri="{FF2B5EF4-FFF2-40B4-BE49-F238E27FC236}">
                <a16:creationId xmlns:a16="http://schemas.microsoft.com/office/drawing/2014/main" id="{E6806E6F-AF8D-456E-824A-EDD6EBD6CD4C}"/>
              </a:ext>
            </a:extLst>
          </p:cNvPr>
          <p:cNvCxnSpPr>
            <a:cxnSpLocks/>
          </p:cNvCxnSpPr>
          <p:nvPr/>
        </p:nvCxnSpPr>
        <p:spPr>
          <a:xfrm flipH="1">
            <a:off x="7447644" y="5577469"/>
            <a:ext cx="794656" cy="2829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Gerade Verbindung mit Pfeil 24">
            <a:extLst>
              <a:ext uri="{FF2B5EF4-FFF2-40B4-BE49-F238E27FC236}">
                <a16:creationId xmlns:a16="http://schemas.microsoft.com/office/drawing/2014/main" id="{325BA354-76D3-415A-9E77-579CCC71243D}"/>
              </a:ext>
            </a:extLst>
          </p:cNvPr>
          <p:cNvCxnSpPr/>
          <p:nvPr/>
        </p:nvCxnSpPr>
        <p:spPr>
          <a:xfrm>
            <a:off x="9245600" y="5537980"/>
            <a:ext cx="698500" cy="3238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Ellipse 28">
            <a:extLst>
              <a:ext uri="{FF2B5EF4-FFF2-40B4-BE49-F238E27FC236}">
                <a16:creationId xmlns:a16="http://schemas.microsoft.com/office/drawing/2014/main" id="{89B394B4-F27A-49BD-9989-2F193ABFE4C1}"/>
              </a:ext>
            </a:extLst>
          </p:cNvPr>
          <p:cNvSpPr/>
          <p:nvPr/>
        </p:nvSpPr>
        <p:spPr>
          <a:xfrm>
            <a:off x="1367971" y="2641600"/>
            <a:ext cx="2679700" cy="11023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a:t>ES iestādes utt.</a:t>
            </a:r>
          </a:p>
        </p:txBody>
      </p:sp>
      <p:sp>
        <p:nvSpPr>
          <p:cNvPr id="30" name="Rechteck 29">
            <a:extLst>
              <a:ext uri="{FF2B5EF4-FFF2-40B4-BE49-F238E27FC236}">
                <a16:creationId xmlns:a16="http://schemas.microsoft.com/office/drawing/2014/main" id="{E3612ECD-8850-400D-A0C5-2545CB7BA9EE}"/>
              </a:ext>
            </a:extLst>
          </p:cNvPr>
          <p:cNvSpPr/>
          <p:nvPr/>
        </p:nvSpPr>
        <p:spPr>
          <a:xfrm>
            <a:off x="1614260" y="1747521"/>
            <a:ext cx="2690949" cy="67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a:t>Eiropas līmenis</a:t>
            </a:r>
            <a:endParaRPr lang="de-AT" dirty="0"/>
          </a:p>
        </p:txBody>
      </p:sp>
      <p:sp>
        <p:nvSpPr>
          <p:cNvPr id="31" name="Ellipse 30">
            <a:extLst>
              <a:ext uri="{FF2B5EF4-FFF2-40B4-BE49-F238E27FC236}">
                <a16:creationId xmlns:a16="http://schemas.microsoft.com/office/drawing/2014/main" id="{198A2EA0-6F82-47DD-8188-62229E1CA446}"/>
              </a:ext>
            </a:extLst>
          </p:cNvPr>
          <p:cNvSpPr/>
          <p:nvPr/>
        </p:nvSpPr>
        <p:spPr>
          <a:xfrm>
            <a:off x="3753304" y="3731186"/>
            <a:ext cx="1028700" cy="47248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en-gb" i="1"/>
              <a:t>OLAF</a:t>
            </a:r>
          </a:p>
        </p:txBody>
      </p:sp>
      <p:sp>
        <p:nvSpPr>
          <p:cNvPr id="32" name="Pfeil: nach links und rechts 31">
            <a:extLst>
              <a:ext uri="{FF2B5EF4-FFF2-40B4-BE49-F238E27FC236}">
                <a16:creationId xmlns:a16="http://schemas.microsoft.com/office/drawing/2014/main" id="{11558871-362A-4336-8FD9-80AD0889FF4A}"/>
              </a:ext>
            </a:extLst>
          </p:cNvPr>
          <p:cNvSpPr/>
          <p:nvPr/>
        </p:nvSpPr>
        <p:spPr>
          <a:xfrm>
            <a:off x="4623480" y="1690688"/>
            <a:ext cx="2324100" cy="819233"/>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sz="1400" dirty="0"/>
              <a:t>22. pants, 25. panta 2. un 3. punkts</a:t>
            </a:r>
          </a:p>
        </p:txBody>
      </p:sp>
      <p:cxnSp>
        <p:nvCxnSpPr>
          <p:cNvPr id="36" name="Gerade Verbindung mit Pfeil 35">
            <a:extLst>
              <a:ext uri="{FF2B5EF4-FFF2-40B4-BE49-F238E27FC236}">
                <a16:creationId xmlns:a16="http://schemas.microsoft.com/office/drawing/2014/main" id="{3B595CFB-02C7-47BB-BCA4-68F1E6E9FEF1}"/>
              </a:ext>
            </a:extLst>
          </p:cNvPr>
          <p:cNvCxnSpPr/>
          <p:nvPr/>
        </p:nvCxnSpPr>
        <p:spPr>
          <a:xfrm>
            <a:off x="2706007" y="3823946"/>
            <a:ext cx="0" cy="696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Gerade Verbindung mit Pfeil 37">
            <a:extLst>
              <a:ext uri="{FF2B5EF4-FFF2-40B4-BE49-F238E27FC236}">
                <a16:creationId xmlns:a16="http://schemas.microsoft.com/office/drawing/2014/main" id="{F0E36C1D-6824-4348-8507-D53C32D0299D}"/>
              </a:ext>
            </a:extLst>
          </p:cNvPr>
          <p:cNvCxnSpPr>
            <a:cxnSpLocks/>
          </p:cNvCxnSpPr>
          <p:nvPr/>
        </p:nvCxnSpPr>
        <p:spPr>
          <a:xfrm>
            <a:off x="4047671" y="3505125"/>
            <a:ext cx="219983" cy="1342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Gerade Verbindung mit Pfeil 39">
            <a:extLst>
              <a:ext uri="{FF2B5EF4-FFF2-40B4-BE49-F238E27FC236}">
                <a16:creationId xmlns:a16="http://schemas.microsoft.com/office/drawing/2014/main" id="{2BFA42E4-2CC3-4AE3-BB75-A30ED107BF66}"/>
              </a:ext>
            </a:extLst>
          </p:cNvPr>
          <p:cNvCxnSpPr/>
          <p:nvPr/>
        </p:nvCxnSpPr>
        <p:spPr>
          <a:xfrm flipH="1">
            <a:off x="2964518" y="4121307"/>
            <a:ext cx="770300" cy="355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Verbinder: gewinkelt 43">
            <a:extLst>
              <a:ext uri="{FF2B5EF4-FFF2-40B4-BE49-F238E27FC236}">
                <a16:creationId xmlns:a16="http://schemas.microsoft.com/office/drawing/2014/main" id="{DF99B6F3-85FA-4FB6-A314-37BF4D50810E}"/>
              </a:ext>
            </a:extLst>
          </p:cNvPr>
          <p:cNvCxnSpPr>
            <a:cxnSpLocks/>
          </p:cNvCxnSpPr>
          <p:nvPr/>
        </p:nvCxnSpPr>
        <p:spPr>
          <a:xfrm>
            <a:off x="4236903" y="3142048"/>
            <a:ext cx="2266948" cy="175418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0" name="Gerade Verbindung mit Pfeil 49">
            <a:extLst>
              <a:ext uri="{FF2B5EF4-FFF2-40B4-BE49-F238E27FC236}">
                <a16:creationId xmlns:a16="http://schemas.microsoft.com/office/drawing/2014/main" id="{1E7F1DE6-2E63-41EC-8EB4-F1723B9F13E9}"/>
              </a:ext>
            </a:extLst>
          </p:cNvPr>
          <p:cNvCxnSpPr>
            <a:cxnSpLocks/>
          </p:cNvCxnSpPr>
          <p:nvPr/>
        </p:nvCxnSpPr>
        <p:spPr>
          <a:xfrm>
            <a:off x="4678962" y="5130800"/>
            <a:ext cx="18442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4" name="Gerade Verbindung mit Pfeil 53">
            <a:extLst>
              <a:ext uri="{FF2B5EF4-FFF2-40B4-BE49-F238E27FC236}">
                <a16:creationId xmlns:a16="http://schemas.microsoft.com/office/drawing/2014/main" id="{B0C67822-BC55-4615-B3A0-2C634F5B9B04}"/>
              </a:ext>
            </a:extLst>
          </p:cNvPr>
          <p:cNvCxnSpPr/>
          <p:nvPr/>
        </p:nvCxnSpPr>
        <p:spPr>
          <a:xfrm flipV="1">
            <a:off x="9613900" y="3926491"/>
            <a:ext cx="622300" cy="550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5" name="Textfeld 54">
            <a:extLst>
              <a:ext uri="{FF2B5EF4-FFF2-40B4-BE49-F238E27FC236}">
                <a16:creationId xmlns:a16="http://schemas.microsoft.com/office/drawing/2014/main" id="{6B735DD7-FC01-48F6-9681-C3480F4AD67E}"/>
              </a:ext>
            </a:extLst>
          </p:cNvPr>
          <p:cNvSpPr txBox="1"/>
          <p:nvPr/>
        </p:nvSpPr>
        <p:spPr>
          <a:xfrm>
            <a:off x="10302875" y="3799437"/>
            <a:ext cx="1647699" cy="738664"/>
          </a:xfrm>
          <a:prstGeom prst="rect">
            <a:avLst/>
          </a:prstGeom>
          <a:noFill/>
        </p:spPr>
        <p:txBody>
          <a:bodyPr wrap="square" rtlCol="0">
            <a:spAutoFit/>
          </a:bodyPr>
          <a:lstStyle/>
          <a:p>
            <a:pPr rtl="0"/>
            <a:r>
              <a:rPr lang="lv-lv" sz="1400" dirty="0"/>
              <a:t>Nav</a:t>
            </a:r>
            <a:r>
              <a:rPr lang="en-gb" sz="1400" i="1" dirty="0"/>
              <a:t> EPPO</a:t>
            </a:r>
            <a:r>
              <a:rPr lang="en-gb" sz="1400" dirty="0"/>
              <a:t> </a:t>
            </a:r>
            <a:r>
              <a:rPr lang="en-gb" sz="1400" dirty="0" err="1"/>
              <a:t>kompetence</a:t>
            </a:r>
            <a:endParaRPr lang="de-AT" sz="1400" dirty="0"/>
          </a:p>
          <a:p>
            <a:pPr rtl="0"/>
            <a:r>
              <a:rPr lang="lv-lv" sz="1400" dirty="0"/>
              <a:t>24. pants, 8. punkts</a:t>
            </a:r>
          </a:p>
        </p:txBody>
      </p:sp>
    </p:spTree>
    <p:extLst>
      <p:ext uri="{BB962C8B-B14F-4D97-AF65-F5344CB8AC3E}">
        <p14:creationId xmlns:p14="http://schemas.microsoft.com/office/powerpoint/2010/main" val="341646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727668" y="294786"/>
            <a:ext cx="10515600" cy="1325563"/>
          </a:xfrm>
        </p:spPr>
        <p:txBody>
          <a:bodyPr rtlCol="0">
            <a:normAutofit/>
          </a:bodyPr>
          <a:lstStyle/>
          <a:p>
            <a:pPr rtl="0"/>
            <a:r>
              <a:rPr lang="lv-lv" b="1" noProof="0"/>
              <a:t>Ziņošanas pienākumi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727668" y="1833893"/>
            <a:ext cx="9883391" cy="4095750"/>
          </a:xfrm>
        </p:spPr>
        <p:txBody>
          <a:bodyPr rtlCol="0">
            <a:normAutofit fontScale="92500" lnSpcReduction="10000"/>
          </a:bodyPr>
          <a:lstStyle/>
          <a:p>
            <a:pPr algn="just" rtl="0">
              <a:buFont typeface="Wingdings" panose="05000000000000000000" pitchFamily="2" charset="2"/>
              <a:buChar char="Ø"/>
              <a:defRPr/>
            </a:pPr>
            <a:r>
              <a:rPr lang="lv-lv"/>
              <a:t>Bez liekas kavēšanās.</a:t>
            </a:r>
          </a:p>
          <a:p>
            <a:pPr algn="just" rtl="0">
              <a:buFont typeface="Wingdings" panose="05000000000000000000" pitchFamily="2" charset="2"/>
              <a:buChar char="Ø"/>
              <a:defRPr/>
            </a:pPr>
            <a:r>
              <a:rPr lang="lv-lv"/>
              <a:t>Neatkarīgi no tā, vai valsts iestāde jau ir sākusi izmeklēšanu vai nav.</a:t>
            </a:r>
          </a:p>
          <a:p>
            <a:pPr algn="just" rtl="0">
              <a:buFont typeface="Wingdings" panose="05000000000000000000" pitchFamily="2" charset="2"/>
              <a:buChar char="Ø"/>
              <a:defRPr/>
            </a:pPr>
            <a:r>
              <a:rPr lang="lv-lv"/>
              <a:t>Pat par 25. panta 3. punktā minētajiem izņēmuma gadījumiem vai gadījumiem, kad nav iespējams izvērtēt, vai ir izpildīti 25. panta 2. punktā noteiktie kritēriji.</a:t>
            </a:r>
          </a:p>
          <a:p>
            <a:pPr algn="just" rtl="0">
              <a:buFont typeface="Wingdings" panose="05000000000000000000" pitchFamily="2" charset="2"/>
              <a:buChar char="Ø"/>
              <a:defRPr/>
            </a:pPr>
            <a:r>
              <a:rPr lang="lv-lv"/>
              <a:t> Minimālās prasības (24. panta 4. punkts)</a:t>
            </a:r>
          </a:p>
          <a:p>
            <a:pPr lvl="1" algn="just" rtl="0">
              <a:buFont typeface="Wingdings" panose="05000000000000000000" pitchFamily="2" charset="2"/>
              <a:buChar char="ü"/>
              <a:defRPr/>
            </a:pPr>
            <a:r>
              <a:rPr lang="lv-lv"/>
              <a:t> faktu apraksts</a:t>
            </a:r>
          </a:p>
          <a:p>
            <a:pPr lvl="1" algn="just" rtl="0">
              <a:buFont typeface="Wingdings" panose="05000000000000000000" pitchFamily="2" charset="2"/>
              <a:buChar char="ü"/>
              <a:defRPr/>
            </a:pPr>
            <a:r>
              <a:rPr lang="lv-lv"/>
              <a:t>izvērtējums par kaitējumu, kas ir radīts vai ko var radīt;</a:t>
            </a:r>
          </a:p>
          <a:p>
            <a:pPr lvl="1" algn="just" rtl="0">
              <a:buFont typeface="Wingdings" panose="05000000000000000000" pitchFamily="2" charset="2"/>
              <a:buChar char="ü"/>
              <a:defRPr/>
            </a:pPr>
            <a:r>
              <a:rPr lang="lv-lv"/>
              <a:t> iespējamā juridiskā kvalifikācija; </a:t>
            </a:r>
          </a:p>
          <a:p>
            <a:pPr lvl="1" algn="just" rtl="0">
              <a:buFont typeface="Wingdings" panose="05000000000000000000" pitchFamily="2" charset="2"/>
              <a:buChar char="ü"/>
              <a:defRPr/>
            </a:pPr>
            <a:r>
              <a:rPr lang="lv-lv"/>
              <a:t>informācija par varbūtējiem cietušajiem, aizdomās turētajiem un jebkādām citām iesaistītām personām. </a:t>
            </a:r>
          </a:p>
          <a:p>
            <a:pPr lvl="1" rtl="0">
              <a:buFont typeface="Wingdings" panose="05000000000000000000" pitchFamily="2" charset="2"/>
              <a:buChar char="ü"/>
              <a:defRPr/>
            </a:pPr>
            <a:endParaRPr lang="en-GB" dirty="0"/>
          </a:p>
          <a:p>
            <a:pPr lvl="1" rtl="0">
              <a:buFont typeface="Wingdings" panose="05000000000000000000" pitchFamily="2" charset="2"/>
              <a:buChar char="ü"/>
              <a:defRPr/>
            </a:pPr>
            <a:endParaRPr lang="en-GB" noProof="0" dirty="0">
              <a:solidFill>
                <a:schemeClr val="tx1"/>
              </a:solidFill>
            </a:endParaRPr>
          </a:p>
          <a:p>
            <a:pPr marL="1371600" lvl="2" indent="-514350" rtl="0">
              <a:defRPr/>
            </a:pPr>
            <a:endParaRPr lang="en-GB" b="1"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24</a:t>
            </a:fld>
            <a:endParaRPr lang="fr-FR" altLang="de-DE">
              <a:solidFill>
                <a:schemeClr val="bg1"/>
              </a:solidFill>
            </a:endParaRPr>
          </a:p>
        </p:txBody>
      </p:sp>
    </p:spTree>
    <p:extLst>
      <p:ext uri="{BB962C8B-B14F-4D97-AF65-F5344CB8AC3E}">
        <p14:creationId xmlns:p14="http://schemas.microsoft.com/office/powerpoint/2010/main" val="121728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710381" y="369836"/>
            <a:ext cx="10515600" cy="1325563"/>
          </a:xfrm>
        </p:spPr>
        <p:txBody>
          <a:bodyPr rtlCol="0">
            <a:normAutofit/>
          </a:bodyPr>
          <a:lstStyle/>
          <a:p>
            <a:pPr rtl="0"/>
            <a:r>
              <a:rPr lang="lv-lv" b="1" noProof="0"/>
              <a:t>Pārņemšanas tiesības 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710381" y="1816919"/>
            <a:ext cx="9860485" cy="4417910"/>
          </a:xfrm>
        </p:spPr>
        <p:txBody>
          <a:bodyPr rtlCol="0">
            <a:normAutofit fontScale="55000" lnSpcReduction="20000"/>
          </a:bodyPr>
          <a:lstStyle/>
          <a:p>
            <a:pPr marL="0" indent="0" algn="just" rtl="0">
              <a:buNone/>
              <a:defRPr/>
            </a:pPr>
            <a:r>
              <a:rPr lang="lv-lv" sz="2900" b="1"/>
              <a:t>27. pants:</a:t>
            </a:r>
          </a:p>
          <a:p>
            <a:pPr marL="514350" indent="-514350" algn="just" rtl="0">
              <a:buFont typeface="+mj-lt"/>
              <a:buAutoNum type="arabicPeriod"/>
              <a:defRPr/>
            </a:pPr>
            <a:r>
              <a:rPr lang="lv-lv" sz="2900"/>
              <a:t>Pēc tam, kad ir saņemta visa attiecīgā informācija saskaņā ar 24. panta 2. punktu, </a:t>
            </a:r>
            <a:r>
              <a:rPr lang="en-gb" sz="2900" i="1"/>
              <a:t>EPPO</a:t>
            </a:r>
            <a:r>
              <a:rPr lang="en-gb" sz="2900"/>
              <a:t> pēc iespējas drīz, bet ne vēlāk kā </a:t>
            </a:r>
            <a:r>
              <a:rPr lang="lv-lv" sz="2900" b="1"/>
              <a:t>piecas dienas</a:t>
            </a:r>
            <a:r>
              <a:rPr lang="lv-lv" sz="2900"/>
              <a:t> pēc minētās informācijas saņemšanas no valsts iestādēm, </a:t>
            </a:r>
            <a:r>
              <a:rPr lang="lv-lv" sz="2900" b="1"/>
              <a:t>pieņem lēmumu, vai īstenot pārņemšanas tiesības</a:t>
            </a:r>
            <a:r>
              <a:rPr lang="lv-lv" sz="2900"/>
              <a:t>, un par šo lēmumu informē minētās valsts iestādes. Konkrētos gadījumos Eiropas galvenais prokurors var pieņemt motivētu lēmumu minēto termiņu pagarināt par laikposmu, kas nepārsniedz </a:t>
            </a:r>
            <a:r>
              <a:rPr lang="lv-lv" sz="2900" b="1"/>
              <a:t>piecas dienas</a:t>
            </a:r>
            <a:r>
              <a:rPr lang="lv-lv" sz="2900"/>
              <a:t>, un viņš par to attiecīgi informē minētās valsts iestādes. </a:t>
            </a:r>
          </a:p>
          <a:p>
            <a:pPr marL="514350" indent="-514350" algn="just" rtl="0">
              <a:buFont typeface="+mj-lt"/>
              <a:buAutoNum type="arabicPeriod"/>
              <a:defRPr/>
            </a:pPr>
            <a:r>
              <a:rPr lang="lv-lv" sz="2900"/>
              <a:t>Šā panta 1. punktā minēto </a:t>
            </a:r>
            <a:r>
              <a:rPr lang="lv-lv" sz="2900" b="1"/>
              <a:t>termiņu laikā</a:t>
            </a:r>
            <a:r>
              <a:rPr lang="lv-lv" sz="2900"/>
              <a:t> valsts iestādes atturas pieņemt jebkādus lēmumus saskaņā ar valsts tiesību aktiem, kas </a:t>
            </a:r>
            <a:r>
              <a:rPr lang="en-gb" sz="2900" i="1"/>
              <a:t>EPPO</a:t>
            </a:r>
            <a:r>
              <a:rPr lang="en-gb" sz="2900"/>
              <a:t> var liegt izmantot pārņemšanas tiesības. </a:t>
            </a:r>
          </a:p>
          <a:p>
            <a:pPr marL="514350" indent="-514350" algn="just" rtl="0">
              <a:buFont typeface="+mj-lt"/>
              <a:buAutoNum type="arabicPeriod"/>
              <a:defRPr/>
            </a:pPr>
            <a:r>
              <a:rPr lang="lv-lv" sz="2900"/>
              <a:t>Minētās valsts iestādes veic </a:t>
            </a:r>
            <a:r>
              <a:rPr lang="lv-lv" sz="2900" b="1"/>
              <a:t>jebkādus steidzamus pasākumus</a:t>
            </a:r>
            <a:r>
              <a:rPr lang="lv-lv" sz="2900"/>
              <a:t>, kas nepieciešami, saskaņā ar valsts tiesību aktiem, lai nodrošinātu efektīvu izmeklēšanu un kriminālvajāšanu. </a:t>
            </a:r>
          </a:p>
          <a:p>
            <a:pPr marL="514350" indent="-514350" algn="just" rtl="0">
              <a:buFont typeface="+mj-lt"/>
              <a:buAutoNum type="arabicPeriod"/>
              <a:defRPr/>
            </a:pPr>
            <a:r>
              <a:rPr lang="lv-lv" sz="2900"/>
              <a:t>Ja </a:t>
            </a:r>
            <a:r>
              <a:rPr lang="en-gb" sz="2900" i="1"/>
              <a:t>EPPO</a:t>
            </a:r>
            <a:r>
              <a:rPr lang="en-gb" sz="2900"/>
              <a:t> kādā citādā veidā, nevis no 24. panta 2. punktā minētās informācijas, kļūst zināms fakts, ka kādas dalībvalsts kompetentās iestādes jau ir uzsākušas izmeklēt noziedzīgu nodarījumu, kas varētu būt tās kompetencē, tā nekavējoties informē šīs iestādes. Pēc tam, kad </a:t>
            </a:r>
            <a:r>
              <a:rPr lang="en-gb" sz="2900" i="1"/>
              <a:t>EPPO </a:t>
            </a:r>
            <a:r>
              <a:rPr lang="en-gb" sz="2900"/>
              <a:t>ir </a:t>
            </a:r>
            <a:r>
              <a:rPr lang="lv-lv" sz="2900" b="1"/>
              <a:t>pienācīgi saņēmusi informāciju saskaņā ar 24. panta 2. punktu</a:t>
            </a:r>
            <a:r>
              <a:rPr lang="lv-lv" sz="2900"/>
              <a:t>, tā pieņem lēmumu par to, vai īstenot pārņemšanas tiesības. Minēto lēmumu pieņem šā panta 1. punktā noteiktajos termiņos. </a:t>
            </a:r>
          </a:p>
          <a:p>
            <a:pPr marL="514350" indent="-514350" algn="just" rtl="0">
              <a:buFont typeface="+mj-lt"/>
              <a:buAutoNum type="arabicPeriod"/>
              <a:defRPr/>
            </a:pPr>
            <a:r>
              <a:rPr lang="lv-lv" sz="2900"/>
              <a:t>Pirms </a:t>
            </a:r>
            <a:r>
              <a:rPr lang="en-gb" sz="2900" i="1"/>
              <a:t>EPPO </a:t>
            </a:r>
            <a:r>
              <a:rPr lang="en-gb" sz="2900"/>
              <a:t>pieņem lēmumu par to, vai īstenot pārņemšanas tiesības, tā attiecīgā gadījumā apspriežas ar attiecīgās dalībvalsts kompetentajām iestādēm. </a:t>
            </a:r>
          </a:p>
          <a:p>
            <a:pPr marL="514350" indent="-514350" algn="just" rtl="0">
              <a:buFont typeface="+mj-lt"/>
              <a:buAutoNum type="arabicPeriod"/>
              <a:defRPr/>
            </a:pPr>
            <a:r>
              <a:rPr lang="lv-lv" sz="2900"/>
              <a:t>Ja </a:t>
            </a:r>
            <a:r>
              <a:rPr lang="en-gb" sz="2900" i="1"/>
              <a:t>EPPO</a:t>
            </a:r>
            <a:r>
              <a:rPr lang="en-gb" sz="2900"/>
              <a:t> īsteno pārņemšanas tiesības, dalībvalstu kompetentās iestādes lietas materiālus pārsūta </a:t>
            </a:r>
            <a:r>
              <a:rPr lang="en-gb" sz="2900" i="1"/>
              <a:t>EPPO</a:t>
            </a:r>
            <a:r>
              <a:rPr lang="en-gb" sz="2900"/>
              <a:t> un atturas no turpmāku izmeklēšanas darbību veikšanas attiecībā uz šo pašu nodarījumu.</a:t>
            </a:r>
            <a:endParaRPr lang="en-GB" sz="2900" dirty="0"/>
          </a:p>
          <a:p>
            <a:pPr lvl="1" rtl="0">
              <a:buFont typeface="Wingdings" panose="05000000000000000000" pitchFamily="2" charset="2"/>
              <a:buChar char="ü"/>
              <a:defRPr/>
            </a:pPr>
            <a:endParaRPr lang="en-GB" dirty="0"/>
          </a:p>
          <a:p>
            <a:pPr lvl="1" rtl="0">
              <a:buFont typeface="Wingdings" panose="05000000000000000000" pitchFamily="2" charset="2"/>
              <a:buChar char="ü"/>
              <a:defRPr/>
            </a:pPr>
            <a:endParaRPr lang="en-GB" noProof="0" dirty="0">
              <a:solidFill>
                <a:schemeClr val="tx1"/>
              </a:solidFill>
            </a:endParaRPr>
          </a:p>
          <a:p>
            <a:pPr marL="1371600" lvl="2" indent="-514350" rtl="0">
              <a:defRPr/>
            </a:pPr>
            <a:endParaRPr lang="en-GB" b="1"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25</a:t>
            </a:fld>
            <a:endParaRPr lang="fr-FR" altLang="de-DE">
              <a:solidFill>
                <a:schemeClr val="bg1"/>
              </a:solidFill>
            </a:endParaRPr>
          </a:p>
        </p:txBody>
      </p:sp>
    </p:spTree>
    <p:extLst>
      <p:ext uri="{BB962C8B-B14F-4D97-AF65-F5344CB8AC3E}">
        <p14:creationId xmlns:p14="http://schemas.microsoft.com/office/powerpoint/2010/main" val="2157245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737716" y="296863"/>
            <a:ext cx="10515600" cy="1325563"/>
          </a:xfrm>
        </p:spPr>
        <p:txBody>
          <a:bodyPr rtlCol="0">
            <a:normAutofit/>
          </a:bodyPr>
          <a:lstStyle/>
          <a:p>
            <a:pPr rtl="0"/>
            <a:r>
              <a:rPr lang="lv-lv" b="1" noProof="0"/>
              <a:t>Pārņemšanas tiesības II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731854" y="1736725"/>
            <a:ext cx="10080172" cy="4802187"/>
          </a:xfrm>
        </p:spPr>
        <p:txBody>
          <a:bodyPr rtlCol="0">
            <a:normAutofit fontScale="70000" lnSpcReduction="20000"/>
          </a:bodyPr>
          <a:lstStyle/>
          <a:p>
            <a:pPr marL="0" indent="0" algn="just" rtl="0">
              <a:buNone/>
              <a:defRPr/>
            </a:pPr>
            <a:r>
              <a:rPr lang="lv-lv" sz="2000" b="1"/>
              <a:t>27. pants:</a:t>
            </a:r>
          </a:p>
          <a:p>
            <a:pPr marL="914400" lvl="1" indent="-457200" algn="just" rtl="0">
              <a:buFont typeface="+mj-lt"/>
              <a:buAutoNum type="arabicPeriod" startAt="6"/>
              <a:defRPr/>
            </a:pPr>
            <a:r>
              <a:rPr lang="lv-lv" sz="2000"/>
              <a:t>Šajā pantā paredzētās pārņemšanas tiesības var </a:t>
            </a:r>
            <a:r>
              <a:rPr lang="lv-lv" sz="2000" b="1"/>
              <a:t>īstenot Eiropas deleģētais prokurors</a:t>
            </a:r>
            <a:r>
              <a:rPr lang="lv-lv" sz="2000"/>
              <a:t> no jebkuras dalībvalsts, kuras kompetentās iestādes ir sākušas izmeklēt nodarījumu, kas ir 22. un 23. panta darbības jomā. </a:t>
            </a:r>
          </a:p>
          <a:p>
            <a:pPr marL="457200" lvl="1" indent="0" algn="just" rtl="0">
              <a:buNone/>
              <a:defRPr/>
            </a:pPr>
            <a:r>
              <a:rPr lang="lv-lv" sz="2000"/>
              <a:t>	Ja Eiropas deleģētais prokurors, kas ir saņēmis informāciju saskaņā ar 24. panta 2. punktu, nolemj 	neīstenot 	pārņemšanas tiesības, viņš ar </a:t>
            </a:r>
            <a:r>
              <a:rPr lang="lv-lv" sz="2000" b="1"/>
              <a:t>savas dalībvalsts Eiropas prokurora starpniecību 	informē kompetento </a:t>
            </a:r>
            <a:r>
              <a:rPr lang="lv-lv" sz="2000"/>
              <a:t>Pastāvīgo palātu, lai 	šī Pastāvīgā palāta varētu pieņemt lēmumu 		saskaņā ar 10. panta 4. punktu. </a:t>
            </a:r>
          </a:p>
          <a:p>
            <a:pPr marL="914400" lvl="1" indent="-457200" algn="just" rtl="0">
              <a:buFont typeface="+mj-lt"/>
              <a:buAutoNum type="arabicPeriod" startAt="7"/>
              <a:defRPr/>
            </a:pPr>
            <a:r>
              <a:rPr lang="lv-lv" sz="2000"/>
              <a:t>Ja </a:t>
            </a:r>
            <a:r>
              <a:rPr lang="en-gb" sz="2000" i="1"/>
              <a:t>EPPO</a:t>
            </a:r>
            <a:r>
              <a:rPr lang="en-gb" sz="2000"/>
              <a:t> ir atturējusies īstenot savu kompetenci, tā bez liekas kavēšanās </a:t>
            </a:r>
            <a:r>
              <a:rPr lang="lv-lv" sz="2000" b="1"/>
              <a:t>informē kompetentās valsts iestādes</a:t>
            </a:r>
            <a:r>
              <a:rPr lang="lv-lv" sz="2000"/>
              <a:t>. Kompetentās valsts iestādes procesa laikā jebkurā brīdī </a:t>
            </a:r>
            <a:r>
              <a:rPr lang="en-gb" sz="2000" i="1"/>
              <a:t>EPPO</a:t>
            </a:r>
            <a:r>
              <a:rPr lang="en-gb" sz="2000"/>
              <a:t> informē par jebkādiem jauniem faktiem, kas </a:t>
            </a:r>
            <a:r>
              <a:rPr lang="en-gb" sz="2000" i="1"/>
              <a:t>EPPO</a:t>
            </a:r>
            <a:r>
              <a:rPr lang="en-gb" sz="2000"/>
              <a:t> varētu dot pamatu pārskatīt savu lēmumu neīstenot kompetenci. </a:t>
            </a:r>
          </a:p>
          <a:p>
            <a:pPr marL="457200" lvl="1" indent="0" algn="just" rtl="0">
              <a:buNone/>
              <a:defRPr/>
            </a:pPr>
            <a:r>
              <a:rPr lang="lv-lv" sz="2000"/>
              <a:t>	Pēc šādas informācijas saņemšanas </a:t>
            </a:r>
            <a:r>
              <a:rPr lang="en-gb" sz="2000" i="1"/>
              <a:t>EPPO</a:t>
            </a:r>
            <a:r>
              <a:rPr lang="en-gb" sz="2000"/>
              <a:t> var īstenot pārņemšanas tiesības, ja valsts izmeklēšana 		jau nav pabeigta un ja apsūdzība nav iesniegta tiesai. Minēto lēmumu pieņem 	1. punktā noteiktajā termiņā. </a:t>
            </a:r>
          </a:p>
          <a:p>
            <a:pPr marL="914400" lvl="1" indent="-457200" algn="just" rtl="0">
              <a:buFont typeface="+mj-lt"/>
              <a:buAutoNum type="arabicPeriod" startAt="8"/>
              <a:defRPr/>
            </a:pPr>
            <a:r>
              <a:rPr lang="lv-lv" sz="2000"/>
              <a:t>Ja attiecībā uz nodarījumiem, kuri ir radījuši vai var radīt tādu kaitējumu Savienības finanšu interesēm, kas ir mazāks par 100 000 EUR, Kolēģija uzskata, ka, atsaucoties uz nodarījuma smaguma pakāpi vai procesa sarežģītību konkrētajā lietā, nav vajadzības veikt izmeklēšanu vai kriminālvajāšanu Savienības līmenī, tā saskaņā ar 9. panta 2. punktu </a:t>
            </a:r>
            <a:r>
              <a:rPr lang="lv-lv" sz="2000" b="1"/>
              <a:t>izdod vispārīgas pamatnostādnes, kas ļauj Eiropas deleģētajam prokuroram</a:t>
            </a:r>
            <a:r>
              <a:rPr lang="lv-lv" sz="2000"/>
              <a:t> neatkarīgi un bez liekas kavēšanās izlemt nepārņemt lietu. </a:t>
            </a:r>
          </a:p>
          <a:p>
            <a:pPr marL="457200" lvl="1" indent="0" algn="just" rtl="0">
              <a:buNone/>
              <a:defRPr/>
            </a:pPr>
            <a:r>
              <a:rPr lang="lv-lv" sz="2000"/>
              <a:t>	Pamatnostādnēs ar visu vajadzīgo detalizēto informāciju, nosakot skaidrus kritērijus, 	precizē apstākļus, uz kuriem tās attiecas, sevišķi ņemot vērā nodarījuma raksturu, situācijas steidzamību un kompetento valsts iestāžu apņemšanos 	veikt visus pasākumus, kas vajadzīgi, lai pilnībā atlīdzinātu 	Savienības finanšu interesēm 	nodarīto kaitējumu. </a:t>
            </a:r>
          </a:p>
          <a:p>
            <a:pPr marL="914400" lvl="1" indent="-457200" algn="just" rtl="0">
              <a:buFont typeface="+mj-lt"/>
              <a:buAutoNum type="arabicPeriod" startAt="9"/>
              <a:defRPr/>
            </a:pPr>
            <a:r>
              <a:rPr lang="lv-lv" sz="2000"/>
              <a:t>Lai nodrošinātu pamatnostādņu saskaņotu piemērošanu, Eiropas deleģētais prokurors kompetento Pastāvīgo palātu informē par katru lēmumu, kas pieņemts saskaņā ar 8. punktu, un katra Pastāvīgā palāta Kolēģijai ik gadus ziņo par pamatnostādņu piemērošanu.</a:t>
            </a:r>
            <a:endParaRPr lang="en-GB" sz="2000" noProof="0" dirty="0">
              <a:solidFill>
                <a:schemeClr val="tx1"/>
              </a:solidFill>
            </a:endParaRPr>
          </a:p>
          <a:p>
            <a:pPr marL="1371600" lvl="2" indent="-514350" rtl="0">
              <a:defRPr/>
            </a:pPr>
            <a:endParaRPr lang="en-GB" b="1"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26</a:t>
            </a:fld>
            <a:endParaRPr lang="fr-FR" altLang="de-DE">
              <a:solidFill>
                <a:schemeClr val="bg1"/>
              </a:solidFill>
            </a:endParaRPr>
          </a:p>
        </p:txBody>
      </p:sp>
    </p:spTree>
    <p:extLst>
      <p:ext uri="{BB962C8B-B14F-4D97-AF65-F5344CB8AC3E}">
        <p14:creationId xmlns:p14="http://schemas.microsoft.com/office/powerpoint/2010/main" val="1533789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00439EA4-BC30-452B-B598-2980654B6FC9}"/>
              </a:ext>
            </a:extLst>
          </p:cNvPr>
          <p:cNvSpPr>
            <a:spLocks noGrp="1"/>
          </p:cNvSpPr>
          <p:nvPr>
            <p:ph type="title"/>
          </p:nvPr>
        </p:nvSpPr>
        <p:spPr>
          <a:xfrm>
            <a:off x="767862" y="297247"/>
            <a:ext cx="10515600" cy="1325563"/>
          </a:xfrm>
        </p:spPr>
        <p:txBody>
          <a:bodyPr rtlCol="0">
            <a:normAutofit/>
          </a:bodyPr>
          <a:lstStyle/>
          <a:p>
            <a:pPr rtl="0"/>
            <a:r>
              <a:rPr lang="lv-lv" b="1" noProof="0"/>
              <a:t>Pārņemšanas tiesības III</a:t>
            </a:r>
          </a:p>
        </p:txBody>
      </p:sp>
      <p:sp>
        <p:nvSpPr>
          <p:cNvPr id="3" name="Inhaltsplatzhalter 2">
            <a:extLst>
              <a:ext uri="{FF2B5EF4-FFF2-40B4-BE49-F238E27FC236}">
                <a16:creationId xmlns:a16="http://schemas.microsoft.com/office/drawing/2014/main" id="{A54A5C8B-9FD4-4E17-863F-BBA754D50EAA}"/>
              </a:ext>
            </a:extLst>
          </p:cNvPr>
          <p:cNvSpPr>
            <a:spLocks noGrp="1"/>
          </p:cNvSpPr>
          <p:nvPr>
            <p:ph idx="1"/>
          </p:nvPr>
        </p:nvSpPr>
        <p:spPr>
          <a:xfrm>
            <a:off x="767862" y="1805262"/>
            <a:ext cx="10006781" cy="4095750"/>
          </a:xfrm>
        </p:spPr>
        <p:txBody>
          <a:bodyPr rtlCol="0">
            <a:normAutofit/>
          </a:bodyPr>
          <a:lstStyle/>
          <a:p>
            <a:pPr algn="just" rtl="0">
              <a:buFont typeface="Wingdings" panose="05000000000000000000" pitchFamily="2" charset="2"/>
              <a:buChar char="Ø"/>
              <a:defRPr/>
            </a:pPr>
            <a:r>
              <a:rPr lang="lv-lv"/>
              <a:t>EDP, kurš nodarbojas ar lietu, lēmums lietu pieņemt.</a:t>
            </a:r>
          </a:p>
          <a:p>
            <a:pPr algn="just" rtl="0">
              <a:buFont typeface="Wingdings" panose="05000000000000000000" pitchFamily="2" charset="2"/>
              <a:buChar char="Ø"/>
              <a:defRPr/>
            </a:pPr>
            <a:r>
              <a:rPr lang="lv-lv"/>
              <a:t>Ne vēlāk kā piecas dienas pēc informācijas saņemšanas saskaņā ar 24. panta 2. punktu (10 dienas pēc Eiropas galvenā prokurora lēmuma)</a:t>
            </a:r>
          </a:p>
          <a:p>
            <a:pPr algn="just" rtl="0">
              <a:buFont typeface="Wingdings" panose="05000000000000000000" pitchFamily="2" charset="2"/>
              <a:buChar char="Ø"/>
              <a:defRPr/>
            </a:pPr>
            <a:r>
              <a:rPr lang="lv-lv"/>
              <a:t>Lēmums nepārņemt lietu.</a:t>
            </a:r>
          </a:p>
          <a:p>
            <a:pPr lvl="1" algn="just" rtl="0">
              <a:buFont typeface="Wingdings" panose="05000000000000000000" pitchFamily="2" charset="2"/>
              <a:buChar char="ü"/>
              <a:defRPr/>
            </a:pPr>
            <a:r>
              <a:rPr lang="lv-lv"/>
              <a:t>Ziņošana Pastāvīgajai palātai, kas var norīkot Eiropas deleģēto prokuroru pieņemt citu lēmumu.</a:t>
            </a:r>
          </a:p>
          <a:p>
            <a:pPr lvl="1" algn="just" rtl="0">
              <a:buFont typeface="Wingdings" panose="05000000000000000000" pitchFamily="2" charset="2"/>
              <a:buChar char="ü"/>
              <a:defRPr/>
            </a:pPr>
            <a:r>
              <a:rPr lang="lv-lv"/>
              <a:t>Kolēģijas izdotas vispārējas pamatnostādnes, ja kaitējums ir mazāks par 100 000 EUR.</a:t>
            </a:r>
          </a:p>
          <a:p>
            <a:pPr rtl="0">
              <a:buFont typeface="Wingdings" panose="05000000000000000000" pitchFamily="2" charset="2"/>
              <a:buChar char="Ø"/>
              <a:defRPr/>
            </a:pPr>
            <a:endParaRPr lang="en-US" dirty="0"/>
          </a:p>
          <a:p>
            <a:pPr rtl="0">
              <a:buFont typeface="Wingdings" panose="05000000000000000000" pitchFamily="2" charset="2"/>
              <a:buChar char="Ø"/>
              <a:defRPr/>
            </a:pPr>
            <a:endParaRPr lang="en-GB" dirty="0"/>
          </a:p>
          <a:p>
            <a:pPr rtl="0">
              <a:buFont typeface="Wingdings" panose="05000000000000000000" pitchFamily="2" charset="2"/>
              <a:buChar char="Ø"/>
              <a:defRPr/>
            </a:pPr>
            <a:endParaRPr lang="en-GB" dirty="0"/>
          </a:p>
          <a:p>
            <a:pPr lvl="1" rtl="0">
              <a:buFont typeface="Wingdings" panose="05000000000000000000" pitchFamily="2" charset="2"/>
              <a:buChar char="ü"/>
              <a:defRPr/>
            </a:pPr>
            <a:endParaRPr lang="en-GB" dirty="0"/>
          </a:p>
          <a:p>
            <a:pPr lvl="1" rtl="0">
              <a:buFont typeface="Wingdings" panose="05000000000000000000" pitchFamily="2" charset="2"/>
              <a:buChar char="ü"/>
              <a:defRPr/>
            </a:pPr>
            <a:endParaRPr lang="en-GB" noProof="0" dirty="0">
              <a:solidFill>
                <a:schemeClr val="tx1"/>
              </a:solidFill>
            </a:endParaRPr>
          </a:p>
          <a:p>
            <a:pPr marL="1371600" lvl="2" indent="-514350" rtl="0">
              <a:defRPr/>
            </a:pPr>
            <a:endParaRPr lang="en-GB" b="1" noProof="0" dirty="0">
              <a:solidFill>
                <a:schemeClr val="tx1"/>
              </a:solidFill>
            </a:endParaRPr>
          </a:p>
          <a:p>
            <a:pPr marL="514350" indent="-514350" rtl="0">
              <a:buFont typeface="+mj-lt"/>
              <a:buAutoNum type="alphaLcPeriod"/>
              <a:defRPr/>
            </a:pPr>
            <a:endParaRPr lang="en-GB" noProof="0" dirty="0"/>
          </a:p>
        </p:txBody>
      </p:sp>
      <p:sp>
        <p:nvSpPr>
          <p:cNvPr id="25604" name="Foliennummernplatzhalter 4">
            <a:extLst>
              <a:ext uri="{FF2B5EF4-FFF2-40B4-BE49-F238E27FC236}">
                <a16:creationId xmlns:a16="http://schemas.microsoft.com/office/drawing/2014/main" id="{A6C64975-F975-4D37-8296-A0D747DE73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rtl="0"/>
            <a:fld id="{111FEA36-E305-44BC-ACB2-CC4FEE5061A6}" type="slidenum">
              <a:rPr lang="fr-FR" altLang="de-DE">
                <a:solidFill>
                  <a:schemeClr val="bg1"/>
                </a:solidFill>
              </a:rPr>
              <a:pPr/>
              <a:t>27</a:t>
            </a:fld>
            <a:endParaRPr lang="fr-FR" altLang="de-DE">
              <a:solidFill>
                <a:schemeClr val="bg1"/>
              </a:solidFill>
            </a:endParaRPr>
          </a:p>
        </p:txBody>
      </p:sp>
    </p:spTree>
    <p:extLst>
      <p:ext uri="{BB962C8B-B14F-4D97-AF65-F5344CB8AC3E}">
        <p14:creationId xmlns:p14="http://schemas.microsoft.com/office/powerpoint/2010/main" val="313818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768899" y="602130"/>
            <a:ext cx="6570058" cy="841881"/>
          </a:xfrm>
        </p:spPr>
        <p:txBody>
          <a:bodyPr rtlCol="0">
            <a:noAutofit/>
          </a:bodyPr>
          <a:lstStyle/>
          <a:p>
            <a:pPr marL="0" indent="0" rtl="0">
              <a:buNone/>
            </a:pPr>
            <a:r>
              <a:rPr lang="lv-lv" sz="4000" b="1">
                <a:latin typeface="Frutiger CE 55 Roman" panose="02000503040000020004" pitchFamily="2" charset="0"/>
              </a:rPr>
              <a:t>Moduļa saturs</a:t>
            </a:r>
            <a:endParaRPr lang="de-DE" sz="4000" dirty="0">
              <a:latin typeface="Frutiger CE 55 Roman" panose="02000503040000020004" pitchFamily="2" charset="0"/>
            </a:endParaRPr>
          </a:p>
        </p:txBody>
      </p:sp>
      <p:sp>
        <p:nvSpPr>
          <p:cNvPr id="6" name="Foliennummernplatzhalter 5"/>
          <p:cNvSpPr>
            <a:spLocks noGrp="1"/>
          </p:cNvSpPr>
          <p:nvPr>
            <p:ph type="sldNum" sz="quarter" idx="12"/>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5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60A73F99-4BC4-4DAC-9715-EF5D7633BFCE}"/>
              </a:ext>
            </a:extLst>
          </p:cNvPr>
          <p:cNvSpPr/>
          <p:nvPr/>
        </p:nvSpPr>
        <p:spPr>
          <a:xfrm>
            <a:off x="768899" y="2038525"/>
            <a:ext cx="9822063" cy="2062103"/>
          </a:xfrm>
          <a:prstGeom prst="rect">
            <a:avLst/>
          </a:prstGeom>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3200" b="0" i="1" u="none" strike="noStrike" kern="1200" cap="none" spc="0" normalizeH="0" noProof="0">
                <a:ln>
                  <a:noFill/>
                </a:ln>
                <a:solidFill>
                  <a:srgbClr val="000000"/>
                </a:solidFill>
                <a:effectLst/>
                <a:uLnTx/>
                <a:uFillTx/>
                <a:latin typeface="Calibri" panose="020F0502020204030204"/>
                <a:ea typeface="+mn-ea"/>
                <a:cs typeface="+mn-cs"/>
              </a:rPr>
              <a:t>EPPO</a:t>
            </a:r>
            <a:r>
              <a:rPr lang="en-gb" sz="3200" b="0" i="0" u="none" strike="noStrike" kern="1200" cap="none" spc="0" normalizeH="0" noProof="0">
                <a:ln>
                  <a:noFill/>
                </a:ln>
                <a:solidFill>
                  <a:srgbClr val="000000"/>
                </a:solidFill>
                <a:effectLst/>
                <a:uLnTx/>
                <a:uFillTx/>
                <a:latin typeface="Calibri" panose="020F0502020204030204"/>
                <a:ea typeface="+mn-ea"/>
                <a:cs typeface="+mn-cs"/>
              </a:rPr>
              <a:t> materiāltiesiskā kompetence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3200" b="0" i="1" u="none" strike="noStrike" kern="1200" cap="none" spc="0" normalizeH="0" noProof="0">
                <a:ln>
                  <a:noFill/>
                </a:ln>
                <a:solidFill>
                  <a:srgbClr val="000000"/>
                </a:solidFill>
                <a:effectLst/>
                <a:uLnTx/>
                <a:uFillTx/>
                <a:latin typeface="Calibri" panose="020F0502020204030204"/>
                <a:ea typeface="+mn-ea"/>
                <a:cs typeface="+mn-cs"/>
              </a:rPr>
              <a:t>EPPO </a:t>
            </a:r>
            <a:r>
              <a:rPr lang="en-gb" sz="3200" b="0" i="0" u="none" strike="noStrike" kern="1200" cap="none" spc="0" normalizeH="0" noProof="0">
                <a:ln>
                  <a:noFill/>
                </a:ln>
                <a:solidFill>
                  <a:srgbClr val="000000"/>
                </a:solidFill>
                <a:effectLst/>
                <a:uLnTx/>
                <a:uFillTx/>
                <a:latin typeface="Calibri" panose="020F0502020204030204"/>
                <a:ea typeface="+mn-ea"/>
                <a:cs typeface="+mn-cs"/>
              </a:rPr>
              <a:t>teritoriālā un personāla kompetence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3200" b="0" i="0" u="none" strike="noStrike" kern="1200" cap="none" spc="0" normalizeH="0" noProof="0">
                <a:ln>
                  <a:noFill/>
                </a:ln>
                <a:solidFill>
                  <a:srgbClr val="000000"/>
                </a:solidFill>
                <a:effectLst/>
                <a:uLnTx/>
                <a:uFillTx/>
                <a:latin typeface="Calibri" panose="020F0502020204030204"/>
                <a:ea typeface="+mn-ea"/>
                <a:cs typeface="+mn-cs"/>
              </a:rPr>
              <a:t>Informācijas kanāli un ziņošanas pienākumi</a:t>
            </a:r>
            <a:endParaRPr kumimoji="0" lang="de-DE"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3200" b="0" i="0" u="none" strike="noStrike" kern="1200" cap="none" spc="0" normalizeH="0" noProof="0">
                <a:ln>
                  <a:noFill/>
                </a:ln>
                <a:solidFill>
                  <a:srgbClr val="000000"/>
                </a:solidFill>
                <a:effectLst/>
                <a:uLnTx/>
                <a:uFillTx/>
                <a:latin typeface="Calibri" panose="020F0502020204030204"/>
                <a:ea typeface="+mn-ea"/>
                <a:cs typeface="+mn-cs"/>
              </a:rPr>
              <a:t>Pārņemšanas tiesības</a:t>
            </a:r>
            <a:endParaRPr kumimoji="0" lang="de-DE"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86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730192" y="313716"/>
            <a:ext cx="8299386" cy="1173439"/>
          </a:xfrm>
        </p:spPr>
        <p:txBody>
          <a:bodyPr rtlCol="0">
            <a:noAutofit/>
          </a:bodyPr>
          <a:lstStyle/>
          <a:p>
            <a:pPr marL="0" indent="0" rtl="0">
              <a:buNone/>
            </a:pPr>
            <a:r>
              <a:rPr lang="lv-lv" sz="4000" b="1">
                <a:latin typeface="Frutiger CE 55 Roman" panose="02000503040000020004" pitchFamily="2" charset="0"/>
              </a:rPr>
              <a:t>Mācību mērķi / sadarbības pasākums</a:t>
            </a:r>
            <a:endParaRPr lang="de-DE" sz="4000" dirty="0">
              <a:latin typeface="Frutiger CE 55 Roman" panose="02000503040000020004" pitchFamily="2" charset="0"/>
            </a:endParaRPr>
          </a:p>
        </p:txBody>
      </p:sp>
      <p:sp>
        <p:nvSpPr>
          <p:cNvPr id="6" name="Foliennummernplatzhalter 5"/>
          <p:cNvSpPr>
            <a:spLocks noGrp="1"/>
          </p:cNvSpPr>
          <p:nvPr>
            <p:ph type="sldNum" sz="quarter" idx="12"/>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5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id="{60A73F99-4BC4-4DAC-9715-EF5D7633BFCE}"/>
              </a:ext>
            </a:extLst>
          </p:cNvPr>
          <p:cNvSpPr/>
          <p:nvPr/>
        </p:nvSpPr>
        <p:spPr>
          <a:xfrm>
            <a:off x="730192" y="1940669"/>
            <a:ext cx="9840673" cy="3693319"/>
          </a:xfrm>
          <a:prstGeom prst="rect">
            <a:avLst/>
          </a:prstGeom>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2400" b="0" i="0" u="none" strike="noStrike" kern="1200" cap="none" spc="0" normalizeH="0" noProof="0">
                <a:ln>
                  <a:noFill/>
                </a:ln>
                <a:solidFill>
                  <a:srgbClr val="000000"/>
                </a:solidFill>
                <a:effectLst/>
                <a:uLnTx/>
                <a:uFillTx/>
                <a:latin typeface="Calibri" panose="020F0502020204030204"/>
                <a:ea typeface="+mn-ea"/>
                <a:cs typeface="+mn-cs"/>
              </a:rPr>
              <a:t>Zināšanas par tiesiskajiem regulējumiem attiecībā uz nodarījumu izmeklēšanu, kuri ir </a:t>
            </a:r>
            <a:r>
              <a:rPr lang="en-gb" sz="2400" b="0" i="1" u="none" strike="noStrike" kern="1200" cap="none" spc="0" normalizeH="0" noProof="0">
                <a:ln>
                  <a:noFill/>
                </a:ln>
                <a:solidFill>
                  <a:srgbClr val="000000"/>
                </a:solidFill>
                <a:effectLst/>
                <a:uLnTx/>
                <a:uFillTx/>
                <a:latin typeface="Calibri" panose="020F0502020204030204"/>
                <a:ea typeface="+mn-ea"/>
                <a:cs typeface="+mn-cs"/>
              </a:rPr>
              <a:t>EPPO</a:t>
            </a:r>
            <a:r>
              <a:rPr lang="en-gb" sz="2400" b="0" i="0" u="none" strike="noStrike" kern="1200" cap="none" spc="0" normalizeH="0" noProof="0">
                <a:ln>
                  <a:noFill/>
                </a:ln>
                <a:solidFill>
                  <a:srgbClr val="000000"/>
                </a:solidFill>
                <a:effectLst/>
                <a:uLnTx/>
                <a:uFillTx/>
                <a:latin typeface="Calibri" panose="020F0502020204030204"/>
                <a:ea typeface="+mn-ea"/>
                <a:cs typeface="+mn-cs"/>
              </a:rPr>
              <a:t> kompetencē</a:t>
            </a:r>
            <a:endParaRPr kumimoji="0" lang="de-AT"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2400" b="0" i="0" u="none" strike="noStrike" kern="1200" cap="none" spc="0" normalizeH="0" noProof="0">
                <a:ln>
                  <a:noFill/>
                </a:ln>
                <a:solidFill>
                  <a:srgbClr val="000000"/>
                </a:solidFill>
                <a:effectLst/>
                <a:uLnTx/>
                <a:uFillTx/>
                <a:latin typeface="Calibri" panose="020F0502020204030204"/>
                <a:ea typeface="+mn-ea"/>
                <a:cs typeface="+mn-cs"/>
              </a:rPr>
              <a:t>Izpratne par </a:t>
            </a:r>
            <a:r>
              <a:rPr lang="en-gb" sz="2400" b="0" i="1" u="none" strike="noStrike" kern="1200" cap="none" spc="0" normalizeH="0" noProof="0">
                <a:ln>
                  <a:noFill/>
                </a:ln>
                <a:solidFill>
                  <a:srgbClr val="000000"/>
                </a:solidFill>
                <a:effectLst/>
                <a:uLnTx/>
                <a:uFillTx/>
                <a:latin typeface="Calibri" panose="020F0502020204030204"/>
                <a:ea typeface="+mn-ea"/>
                <a:cs typeface="+mn-cs"/>
              </a:rPr>
              <a:t>EPPO </a:t>
            </a:r>
            <a:r>
              <a:rPr lang="en-gb" sz="2400" b="0" i="0" u="none" strike="noStrike" kern="1200" cap="none" spc="0" normalizeH="0" noProof="0">
                <a:ln>
                  <a:noFill/>
                </a:ln>
                <a:solidFill>
                  <a:srgbClr val="000000"/>
                </a:solidFill>
                <a:effectLst/>
                <a:uLnTx/>
                <a:uFillTx/>
                <a:latin typeface="Calibri" panose="020F0502020204030204"/>
                <a:ea typeface="+mn-ea"/>
                <a:cs typeface="+mn-cs"/>
              </a:rPr>
              <a:t>uzdevumiem atbilstīgi </a:t>
            </a:r>
            <a:r>
              <a:rPr lang="en-gb" sz="2400" b="0" i="1" u="none" strike="noStrike" kern="1200" cap="none" spc="0" normalizeH="0" noProof="0">
                <a:ln>
                  <a:noFill/>
                </a:ln>
                <a:solidFill>
                  <a:srgbClr val="000000"/>
                </a:solidFill>
                <a:effectLst/>
                <a:uLnTx/>
                <a:uFillTx/>
                <a:latin typeface="Calibri" panose="020F0502020204030204"/>
                <a:ea typeface="+mn-ea"/>
                <a:cs typeface="+mn-cs"/>
              </a:rPr>
              <a:t>EPPO </a:t>
            </a:r>
            <a:r>
              <a:rPr lang="en-gb" sz="2400" b="0" i="0" u="none" strike="noStrike" kern="1200" cap="none" spc="0" normalizeH="0" noProof="0">
                <a:ln>
                  <a:noFill/>
                </a:ln>
                <a:solidFill>
                  <a:srgbClr val="000000"/>
                </a:solidFill>
                <a:effectLst/>
                <a:uLnTx/>
                <a:uFillTx/>
                <a:latin typeface="Calibri" panose="020F0502020204030204"/>
                <a:ea typeface="+mn-ea"/>
                <a:cs typeface="+mn-cs"/>
              </a:rPr>
              <a:t>regulai, tās noteikumiem par </a:t>
            </a:r>
            <a:r>
              <a:rPr lang="en-gb" sz="2400" b="0" i="1" u="none" strike="noStrike" kern="1200" cap="none" spc="0" normalizeH="0" noProof="0">
                <a:ln>
                  <a:noFill/>
                </a:ln>
                <a:solidFill>
                  <a:srgbClr val="000000"/>
                </a:solidFill>
                <a:effectLst/>
                <a:uLnTx/>
                <a:uFillTx/>
                <a:latin typeface="Calibri" panose="020F0502020204030204"/>
                <a:ea typeface="+mn-ea"/>
                <a:cs typeface="+mn-cs"/>
              </a:rPr>
              <a:t>EPPO</a:t>
            </a:r>
            <a:r>
              <a:rPr lang="en-gb" sz="2400" b="0" i="0" u="none" strike="noStrike" kern="1200" cap="none" spc="0" normalizeH="0" noProof="0">
                <a:ln>
                  <a:noFill/>
                </a:ln>
                <a:solidFill>
                  <a:srgbClr val="000000"/>
                </a:solidFill>
                <a:effectLst/>
                <a:uLnTx/>
                <a:uFillTx/>
                <a:latin typeface="Calibri" panose="020F0502020204030204"/>
                <a:ea typeface="+mn-ea"/>
                <a:cs typeface="+mn-cs"/>
              </a:rPr>
              <a:t> materiāltiesisko, teritoriālo un personāla kompetenci, jautājumiem par pārrobežu izmeklēšanu un tiesas izvēli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2400" b="0" i="0" u="none" strike="noStrike" kern="1200" cap="none" spc="0" normalizeH="0" noProof="0">
                <a:ln>
                  <a:noFill/>
                </a:ln>
                <a:solidFill>
                  <a:srgbClr val="000000"/>
                </a:solidFill>
                <a:effectLst/>
                <a:uLnTx/>
                <a:uFillTx/>
                <a:latin typeface="Calibri" panose="020F0502020204030204"/>
                <a:ea typeface="+mn-ea"/>
                <a:cs typeface="+mn-cs"/>
              </a:rPr>
              <a:t>Sadarbība ar valsts iestādēm un pārņemšanas tiesību īstenošana un domstarpības starp </a:t>
            </a:r>
            <a:r>
              <a:rPr lang="en-gb" sz="2400" b="0" i="1" u="none" strike="noStrike" kern="1200" cap="none" spc="0" normalizeH="0" noProof="0">
                <a:ln>
                  <a:noFill/>
                </a:ln>
                <a:solidFill>
                  <a:srgbClr val="000000"/>
                </a:solidFill>
                <a:effectLst/>
                <a:uLnTx/>
                <a:uFillTx/>
                <a:latin typeface="Calibri" panose="020F0502020204030204"/>
                <a:ea typeface="+mn-ea"/>
                <a:cs typeface="+mn-cs"/>
              </a:rPr>
              <a:t>EPPO </a:t>
            </a:r>
            <a:r>
              <a:rPr lang="en-gb" sz="2400" b="0" i="0" u="none" strike="noStrike" kern="1200" cap="none" spc="0" normalizeH="0" noProof="0">
                <a:ln>
                  <a:noFill/>
                </a:ln>
                <a:solidFill>
                  <a:srgbClr val="000000"/>
                </a:solidFill>
                <a:effectLst/>
                <a:uLnTx/>
                <a:uFillTx/>
                <a:latin typeface="Calibri" panose="020F0502020204030204"/>
                <a:ea typeface="+mn-ea"/>
                <a:cs typeface="+mn-cs"/>
              </a:rPr>
              <a:t>un valsts iestādēm</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sz="2400" b="0" i="0" u="none" strike="noStrike" kern="1200" cap="none" spc="0" normalizeH="0" noProof="0">
                <a:ln>
                  <a:noFill/>
                </a:ln>
                <a:solidFill>
                  <a:srgbClr val="000000"/>
                </a:solidFill>
                <a:effectLst/>
                <a:uLnTx/>
                <a:uFillTx/>
                <a:latin typeface="Calibri" panose="020F0502020204030204"/>
                <a:ea typeface="+mn-ea"/>
                <a:cs typeface="+mn-cs"/>
              </a:rPr>
              <a:t>Praktiskā lietu izpēte zināšanu padziļināšanai, ko apstrādā PPP. </a:t>
            </a:r>
            <a:endParaRPr kumimoji="0" lang="de-AT"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69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9A0BB-8972-4A33-91FA-8DC9094CA3B2}"/>
              </a:ext>
            </a:extLst>
          </p:cNvPr>
          <p:cNvSpPr>
            <a:spLocks noGrp="1"/>
          </p:cNvSpPr>
          <p:nvPr>
            <p:ph type="title"/>
          </p:nvPr>
        </p:nvSpPr>
        <p:spPr>
          <a:xfrm>
            <a:off x="757813" y="320675"/>
            <a:ext cx="10515600" cy="1325563"/>
          </a:xfrm>
        </p:spPr>
        <p:txBody>
          <a:bodyPr rtlCol="0"/>
          <a:lstStyle/>
          <a:p>
            <a:pPr rtl="0"/>
            <a:r>
              <a:rPr lang="lv-lv" b="1"/>
              <a:t>Pārskats</a:t>
            </a:r>
            <a:endParaRPr lang="de-AT" b="1" dirty="0"/>
          </a:p>
        </p:txBody>
      </p:sp>
      <p:sp>
        <p:nvSpPr>
          <p:cNvPr id="3" name="Inhaltsplatzhalter 2">
            <a:extLst>
              <a:ext uri="{FF2B5EF4-FFF2-40B4-BE49-F238E27FC236}">
                <a16:creationId xmlns:a16="http://schemas.microsoft.com/office/drawing/2014/main" id="{DE6E7C3F-ECD0-4C99-8F78-432250248BC3}"/>
              </a:ext>
            </a:extLst>
          </p:cNvPr>
          <p:cNvSpPr>
            <a:spLocks noGrp="1"/>
          </p:cNvSpPr>
          <p:nvPr>
            <p:ph idx="1"/>
          </p:nvPr>
        </p:nvSpPr>
        <p:spPr>
          <a:xfrm>
            <a:off x="757813" y="1825625"/>
            <a:ext cx="9893440" cy="4351338"/>
          </a:xfrm>
        </p:spPr>
        <p:txBody>
          <a:bodyPr rtlCol="0"/>
          <a:lstStyle/>
          <a:p>
            <a:pPr rtl="0"/>
            <a:r>
              <a:rPr lang="en-gb" i="1"/>
              <a:t>EPPO</a:t>
            </a:r>
            <a:r>
              <a:rPr lang="en-gb"/>
              <a:t> materiāltiesiskā kompetence</a:t>
            </a:r>
          </a:p>
          <a:p>
            <a:pPr rtl="0"/>
            <a:r>
              <a:rPr lang="en-gb" i="1"/>
              <a:t>EPPO </a:t>
            </a:r>
            <a:r>
              <a:rPr lang="en-gb"/>
              <a:t>teritoriālā un personāla kompetence</a:t>
            </a:r>
          </a:p>
          <a:p>
            <a:pPr rtl="0"/>
            <a:r>
              <a:rPr lang="lv-lv"/>
              <a:t>Informācijas kanāli un ziņošanas pienākumi</a:t>
            </a:r>
            <a:endParaRPr lang="de-DE" dirty="0"/>
          </a:p>
          <a:p>
            <a:pPr rtl="0"/>
            <a:r>
              <a:rPr lang="lv-lv"/>
              <a:t>Pārņemšanas tiesības</a:t>
            </a:r>
            <a:endParaRPr lang="de-DE" dirty="0"/>
          </a:p>
          <a:p>
            <a:pPr rtl="0"/>
            <a:endParaRPr lang="de-DE" dirty="0"/>
          </a:p>
          <a:p>
            <a:pPr rtl="0"/>
            <a:endParaRPr lang="de-AT" dirty="0"/>
          </a:p>
        </p:txBody>
      </p:sp>
      <p:sp>
        <p:nvSpPr>
          <p:cNvPr id="4" name="Dia számának helye 3">
            <a:extLst>
              <a:ext uri="{FF2B5EF4-FFF2-40B4-BE49-F238E27FC236}">
                <a16:creationId xmlns:a16="http://schemas.microsoft.com/office/drawing/2014/main" id="{A27910D5-6FDF-4CB0-840A-6EB3BAE84ECC}"/>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5</a:t>
            </a:fld>
            <a:endParaRPr lang="de-AT" dirty="0">
              <a:solidFill>
                <a:schemeClr val="bg1"/>
              </a:solidFill>
            </a:endParaRPr>
          </a:p>
        </p:txBody>
      </p:sp>
    </p:spTree>
    <p:extLst>
      <p:ext uri="{BB962C8B-B14F-4D97-AF65-F5344CB8AC3E}">
        <p14:creationId xmlns:p14="http://schemas.microsoft.com/office/powerpoint/2010/main" val="84564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F058F-40D8-4A47-8EFB-2E334C0400DE}"/>
              </a:ext>
            </a:extLst>
          </p:cNvPr>
          <p:cNvSpPr>
            <a:spLocks noGrp="1"/>
          </p:cNvSpPr>
          <p:nvPr>
            <p:ph type="title"/>
          </p:nvPr>
        </p:nvSpPr>
        <p:spPr>
          <a:xfrm>
            <a:off x="717620" y="320675"/>
            <a:ext cx="10515600" cy="1325563"/>
          </a:xfrm>
        </p:spPr>
        <p:txBody>
          <a:bodyPr rtlCol="0"/>
          <a:lstStyle/>
          <a:p>
            <a:pPr rtl="0"/>
            <a:r>
              <a:rPr lang="lv-lv" b="1"/>
              <a:t>Materiāltiesiskā kompetence I</a:t>
            </a:r>
            <a:endParaRPr lang="de-AT" b="1" dirty="0"/>
          </a:p>
        </p:txBody>
      </p:sp>
      <p:sp>
        <p:nvSpPr>
          <p:cNvPr id="3" name="Inhaltsplatzhalter 2">
            <a:extLst>
              <a:ext uri="{FF2B5EF4-FFF2-40B4-BE49-F238E27FC236}">
                <a16:creationId xmlns:a16="http://schemas.microsoft.com/office/drawing/2014/main" id="{DD2A8102-42BA-425A-834B-32377822A348}"/>
              </a:ext>
            </a:extLst>
          </p:cNvPr>
          <p:cNvSpPr>
            <a:spLocks noGrp="1"/>
          </p:cNvSpPr>
          <p:nvPr>
            <p:ph idx="1"/>
          </p:nvPr>
        </p:nvSpPr>
        <p:spPr>
          <a:xfrm>
            <a:off x="717620" y="1825625"/>
            <a:ext cx="9913536" cy="4351338"/>
          </a:xfrm>
        </p:spPr>
        <p:txBody>
          <a:bodyPr rtlCol="0">
            <a:normAutofit fontScale="62500" lnSpcReduction="20000"/>
          </a:bodyPr>
          <a:lstStyle/>
          <a:p>
            <a:pPr marL="0" indent="0" algn="just" rtl="0">
              <a:buNone/>
            </a:pPr>
            <a:r>
              <a:rPr lang="lv-lv" b="1"/>
              <a:t>22. pants</a:t>
            </a:r>
          </a:p>
          <a:p>
            <a:pPr marL="514350" indent="-514350" algn="just" rtl="0">
              <a:buFont typeface="+mj-lt"/>
              <a:buAutoNum type="arabicPeriod"/>
            </a:pPr>
            <a:r>
              <a:rPr lang="en-gb" i="1"/>
              <a:t>EPPO</a:t>
            </a:r>
            <a:r>
              <a:rPr lang="en-gb"/>
              <a:t> kompetencē ir </a:t>
            </a:r>
            <a:r>
              <a:rPr lang="lv-lv" b="1"/>
              <a:t>noziedzīgie nodarījumi, kas skar Savienības finanšu intereses</a:t>
            </a:r>
            <a:r>
              <a:rPr lang="lv-lv"/>
              <a:t> un kas paredzēti </a:t>
            </a:r>
            <a:r>
              <a:rPr lang="lv-lv" b="1"/>
              <a:t>Direktīvā (ES) 2017/1371,</a:t>
            </a:r>
            <a:r>
              <a:rPr lang="lv-lv"/>
              <a:t> kuru īsteno ar valsts tiesību aktiem, neatkarīgi no tā, vai tādu pašu noziedzīgu rīcību varētu klasificēt kā cita veida nodarījumu saskaņā ar valsts tiesību aktiem. Attiecībā uz nodarījumiem, kas minēti 3. panta 2. punkta d) apakšpunktā Direktīvā (ES) 2017/1371, ko īsteno ar valsts tiesību aktiem, </a:t>
            </a:r>
            <a:r>
              <a:rPr lang="en-gb" i="1"/>
              <a:t>EPPO</a:t>
            </a:r>
            <a:r>
              <a:rPr lang="en-gb"/>
              <a:t> ir kompetenta vienīgi tad, ja tīšai darbībai vai bezdarbībai, kā paredzēts minētajā noteikumā, ir saikne ar divu vai vairāk dalībvalstu teritoriju un kopējais kaitējums ir vismaz </a:t>
            </a:r>
            <a:r>
              <a:rPr lang="lv-lv" b="1"/>
              <a:t>EUR 10 miljoni. </a:t>
            </a:r>
          </a:p>
          <a:p>
            <a:pPr marL="514350" indent="-514350" algn="just" rtl="0">
              <a:buFont typeface="+mj-lt"/>
              <a:buAutoNum type="arabicPeriod"/>
            </a:pPr>
            <a:r>
              <a:rPr lang="en-gb" i="1"/>
              <a:t>EPPO</a:t>
            </a:r>
            <a:r>
              <a:rPr lang="en-gb"/>
              <a:t> kompetencē ir arī nodarījumi saistībā ar </a:t>
            </a:r>
            <a:r>
              <a:rPr lang="lv-lv" b="1"/>
              <a:t>līdzdalību noziedzīgā organizācijā</a:t>
            </a:r>
            <a:r>
              <a:rPr lang="lv-lv"/>
              <a:t>, kā definēts Pamatlēmumā 2008/841/TI, ko īsteno ar valsts tiesību aktiem, ja šādas noziedzīgas organizācijas noziedzīgās darbības galvenais </a:t>
            </a:r>
            <a:r>
              <a:rPr lang="lv-lv" b="1"/>
              <a:t>nolūks</a:t>
            </a:r>
            <a:r>
              <a:rPr lang="lv-lv"/>
              <a:t> ir izdarīt kādu no</a:t>
            </a:r>
            <a:br>
              <a:rPr lang="en-US" dirty="0"/>
            </a:br>
            <a:r>
              <a:rPr lang="lv-lv" b="1"/>
              <a:t>1. punktā minētajiem nodarījumiem. </a:t>
            </a:r>
          </a:p>
          <a:p>
            <a:pPr marL="514350" indent="-514350" algn="just" rtl="0">
              <a:buFont typeface="+mj-lt"/>
              <a:buAutoNum type="arabicPeriod"/>
            </a:pPr>
            <a:r>
              <a:rPr lang="en-gb" i="1"/>
              <a:t>EPPO</a:t>
            </a:r>
            <a:r>
              <a:rPr lang="en-gb"/>
              <a:t> kompetencē ir arī jebkādi citi noziedzīgi nodarījumi, kas ir </a:t>
            </a:r>
            <a:r>
              <a:rPr lang="lv-lv" b="1"/>
              <a:t>nesaraujami saistīti</a:t>
            </a:r>
            <a:r>
              <a:rPr lang="lv-lv"/>
              <a:t> ar šā panta </a:t>
            </a:r>
            <a:r>
              <a:rPr lang="lv-lv" b="1"/>
              <a:t>1. punkta </a:t>
            </a:r>
            <a:r>
              <a:rPr lang="lv-lv"/>
              <a:t>darbības jomā esošu noziedzīgu rīcību. Kompetenci attiecībā uz šādiem noziedzīgiem nodarījumiem var īstenot tikai saskaņā ar 25. panta 3. punktu. </a:t>
            </a:r>
          </a:p>
          <a:p>
            <a:pPr marL="514350" indent="-514350" algn="just" rtl="0">
              <a:buFont typeface="+mj-lt"/>
              <a:buAutoNum type="arabicPeriod"/>
            </a:pPr>
            <a:r>
              <a:rPr lang="en-gb" i="1"/>
              <a:t>EPPO</a:t>
            </a:r>
            <a:r>
              <a:rPr lang="en-gb"/>
              <a:t> </a:t>
            </a:r>
            <a:r>
              <a:rPr lang="lv-lv" b="1"/>
              <a:t>kompetencē nekādā gadījumā</a:t>
            </a:r>
            <a:r>
              <a:rPr lang="lv-lv"/>
              <a:t> nav noziedzīgi nodarījumi, kas attiecas uz </a:t>
            </a:r>
            <a:r>
              <a:rPr lang="lv-lv" b="1"/>
              <a:t>valstu tiešajiem nodokļiem</a:t>
            </a:r>
            <a:r>
              <a:rPr lang="lv-lv"/>
              <a:t>, tostarp nodarījumi, kas nesaraujami ar tiem saistīti. Šī regula neietekmē dalībvalstu nodokļu administrācijas struktūru un darbību. </a:t>
            </a:r>
            <a:endParaRPr lang="de-AT" dirty="0"/>
          </a:p>
        </p:txBody>
      </p:sp>
      <p:sp>
        <p:nvSpPr>
          <p:cNvPr id="4" name="Dia számának helye 3">
            <a:extLst>
              <a:ext uri="{FF2B5EF4-FFF2-40B4-BE49-F238E27FC236}">
                <a16:creationId xmlns:a16="http://schemas.microsoft.com/office/drawing/2014/main" id="{16D6DE05-9A8A-4BB4-936A-5273D6C94014}"/>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6</a:t>
            </a:fld>
            <a:endParaRPr lang="de-AT" dirty="0">
              <a:solidFill>
                <a:schemeClr val="bg1"/>
              </a:solidFill>
            </a:endParaRPr>
          </a:p>
        </p:txBody>
      </p:sp>
    </p:spTree>
    <p:extLst>
      <p:ext uri="{BB962C8B-B14F-4D97-AF65-F5344CB8AC3E}">
        <p14:creationId xmlns:p14="http://schemas.microsoft.com/office/powerpoint/2010/main" val="212775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2208D-9EFB-454C-AC86-C79E41C4CDE5}"/>
              </a:ext>
            </a:extLst>
          </p:cNvPr>
          <p:cNvSpPr>
            <a:spLocks noGrp="1"/>
          </p:cNvSpPr>
          <p:nvPr>
            <p:ph type="title"/>
          </p:nvPr>
        </p:nvSpPr>
        <p:spPr/>
        <p:txBody>
          <a:bodyPr rtlCol="0"/>
          <a:lstStyle/>
          <a:p>
            <a:pPr algn="ctr" rtl="0"/>
            <a:r>
              <a:rPr lang="lv-lv" b="1" noProof="0"/>
              <a:t>Materiāltiesiskā kompetence II</a:t>
            </a:r>
          </a:p>
        </p:txBody>
      </p:sp>
      <p:sp>
        <p:nvSpPr>
          <p:cNvPr id="3" name="Inhaltsplatzhalter 2">
            <a:extLst>
              <a:ext uri="{FF2B5EF4-FFF2-40B4-BE49-F238E27FC236}">
                <a16:creationId xmlns:a16="http://schemas.microsoft.com/office/drawing/2014/main" id="{3A8BBFBB-1348-45F3-B441-8F44B4ABB080}"/>
              </a:ext>
            </a:extLst>
          </p:cNvPr>
          <p:cNvSpPr>
            <a:spLocks noGrp="1"/>
          </p:cNvSpPr>
          <p:nvPr>
            <p:ph idx="1"/>
          </p:nvPr>
        </p:nvSpPr>
        <p:spPr/>
        <p:txBody>
          <a:bodyPr rtlCol="0">
            <a:normAutofit/>
          </a:bodyPr>
          <a:lstStyle/>
          <a:p>
            <a:pPr marL="0" indent="0" algn="ctr" rtl="0">
              <a:buNone/>
            </a:pPr>
            <a:r>
              <a:rPr lang="lv-lv" sz="2400" noProof="0"/>
              <a:t>22. pants</a:t>
            </a:r>
          </a:p>
        </p:txBody>
      </p:sp>
      <p:sp>
        <p:nvSpPr>
          <p:cNvPr id="4" name="Rechteck 3">
            <a:extLst>
              <a:ext uri="{FF2B5EF4-FFF2-40B4-BE49-F238E27FC236}">
                <a16:creationId xmlns:a16="http://schemas.microsoft.com/office/drawing/2014/main" id="{AB37F947-D7E7-4D6A-B00A-3564265F51D4}"/>
              </a:ext>
            </a:extLst>
          </p:cNvPr>
          <p:cNvSpPr/>
          <p:nvPr/>
        </p:nvSpPr>
        <p:spPr>
          <a:xfrm>
            <a:off x="1489684" y="2619119"/>
            <a:ext cx="2402342" cy="1443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sz="2400" b="1"/>
              <a:t>FIA nodarījumi</a:t>
            </a:r>
            <a:endParaRPr lang="de-AT" sz="2400" b="1" dirty="0"/>
          </a:p>
        </p:txBody>
      </p:sp>
      <p:sp>
        <p:nvSpPr>
          <p:cNvPr id="5" name="Rechteck 4">
            <a:extLst>
              <a:ext uri="{FF2B5EF4-FFF2-40B4-BE49-F238E27FC236}">
                <a16:creationId xmlns:a16="http://schemas.microsoft.com/office/drawing/2014/main" id="{699BBCE9-9AE1-46CB-806C-D9AEEC5B6046}"/>
              </a:ext>
            </a:extLst>
          </p:cNvPr>
          <p:cNvSpPr/>
          <p:nvPr/>
        </p:nvSpPr>
        <p:spPr>
          <a:xfrm>
            <a:off x="4779587" y="2626966"/>
            <a:ext cx="2402342" cy="1443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sz="2400" b="1"/>
              <a:t>Noziedzīga organizācija</a:t>
            </a:r>
          </a:p>
          <a:p>
            <a:pPr algn="ctr" rtl="0"/>
            <a:r>
              <a:rPr lang="lv-lv" sz="1600"/>
              <a:t>Ja saistīta ar FIA nodarījumiem</a:t>
            </a:r>
            <a:endParaRPr lang="de-AT" sz="1600" dirty="0"/>
          </a:p>
        </p:txBody>
      </p:sp>
      <p:sp>
        <p:nvSpPr>
          <p:cNvPr id="6" name="Rechteck 5">
            <a:extLst>
              <a:ext uri="{FF2B5EF4-FFF2-40B4-BE49-F238E27FC236}">
                <a16:creationId xmlns:a16="http://schemas.microsoft.com/office/drawing/2014/main" id="{115693E8-8895-4E85-BB80-FCE9C1223316}"/>
              </a:ext>
            </a:extLst>
          </p:cNvPr>
          <p:cNvSpPr/>
          <p:nvPr/>
        </p:nvSpPr>
        <p:spPr>
          <a:xfrm>
            <a:off x="8063897" y="2628396"/>
            <a:ext cx="2402342" cy="14437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rtl="0"/>
            <a:r>
              <a:rPr lang="lv-lv" sz="2400" b="1" dirty="0"/>
              <a:t>Nesaraujami saistīti nodarījumi </a:t>
            </a:r>
          </a:p>
        </p:txBody>
      </p:sp>
      <p:cxnSp>
        <p:nvCxnSpPr>
          <p:cNvPr id="8" name="Gerade Verbindung mit Pfeil 7">
            <a:extLst>
              <a:ext uri="{FF2B5EF4-FFF2-40B4-BE49-F238E27FC236}">
                <a16:creationId xmlns:a16="http://schemas.microsoft.com/office/drawing/2014/main" id="{4D505CF7-B237-4FC9-B3ED-F9D915FC6CD6}"/>
              </a:ext>
            </a:extLst>
          </p:cNvPr>
          <p:cNvCxnSpPr>
            <a:cxnSpLocks/>
          </p:cNvCxnSpPr>
          <p:nvPr/>
        </p:nvCxnSpPr>
        <p:spPr>
          <a:xfrm>
            <a:off x="6795740" y="2234950"/>
            <a:ext cx="1734176" cy="311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38F5086E-32B4-4172-90EF-19B80C80538C}"/>
              </a:ext>
            </a:extLst>
          </p:cNvPr>
          <p:cNvCxnSpPr>
            <a:cxnSpLocks/>
          </p:cNvCxnSpPr>
          <p:nvPr/>
        </p:nvCxnSpPr>
        <p:spPr>
          <a:xfrm flipH="1">
            <a:off x="3504011" y="2213269"/>
            <a:ext cx="1881721" cy="278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Gerade Verbindung mit Pfeil 15">
            <a:extLst>
              <a:ext uri="{FF2B5EF4-FFF2-40B4-BE49-F238E27FC236}">
                <a16:creationId xmlns:a16="http://schemas.microsoft.com/office/drawing/2014/main" id="{E37F03C2-A4AA-4AEC-AA41-3699EBF1CF4F}"/>
              </a:ext>
            </a:extLst>
          </p:cNvPr>
          <p:cNvCxnSpPr>
            <a:cxnSpLocks/>
          </p:cNvCxnSpPr>
          <p:nvPr/>
        </p:nvCxnSpPr>
        <p:spPr>
          <a:xfrm>
            <a:off x="5961776" y="2234950"/>
            <a:ext cx="0" cy="326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feld 21">
            <a:extLst>
              <a:ext uri="{FF2B5EF4-FFF2-40B4-BE49-F238E27FC236}">
                <a16:creationId xmlns:a16="http://schemas.microsoft.com/office/drawing/2014/main" id="{77B73D8F-9FF3-4801-BE23-8593C582B35F}"/>
              </a:ext>
            </a:extLst>
          </p:cNvPr>
          <p:cNvSpPr txBox="1"/>
          <p:nvPr/>
        </p:nvSpPr>
        <p:spPr>
          <a:xfrm>
            <a:off x="5961776" y="2270560"/>
            <a:ext cx="1123403" cy="369332"/>
          </a:xfrm>
          <a:prstGeom prst="rect">
            <a:avLst/>
          </a:prstGeom>
          <a:noFill/>
        </p:spPr>
        <p:txBody>
          <a:bodyPr wrap="square" rtlCol="0">
            <a:spAutoFit/>
          </a:bodyPr>
          <a:lstStyle/>
          <a:p>
            <a:pPr rtl="0"/>
            <a:r>
              <a:rPr lang="lv-lv" dirty="0"/>
              <a:t>2. punkts</a:t>
            </a:r>
          </a:p>
        </p:txBody>
      </p:sp>
      <p:sp>
        <p:nvSpPr>
          <p:cNvPr id="24" name="Textfeld 23">
            <a:extLst>
              <a:ext uri="{FF2B5EF4-FFF2-40B4-BE49-F238E27FC236}">
                <a16:creationId xmlns:a16="http://schemas.microsoft.com/office/drawing/2014/main" id="{6E691D19-D62D-47A0-AB35-B3E2BAED508F}"/>
              </a:ext>
            </a:extLst>
          </p:cNvPr>
          <p:cNvSpPr txBox="1"/>
          <p:nvPr/>
        </p:nvSpPr>
        <p:spPr>
          <a:xfrm>
            <a:off x="7566152" y="2049540"/>
            <a:ext cx="1487312" cy="369332"/>
          </a:xfrm>
          <a:prstGeom prst="rect">
            <a:avLst/>
          </a:prstGeom>
          <a:noFill/>
        </p:spPr>
        <p:txBody>
          <a:bodyPr wrap="square" rtlCol="0">
            <a:spAutoFit/>
          </a:bodyPr>
          <a:lstStyle/>
          <a:p>
            <a:pPr rtl="0"/>
            <a:r>
              <a:rPr lang="lv-lv" dirty="0"/>
              <a:t>3. punkts</a:t>
            </a:r>
          </a:p>
        </p:txBody>
      </p:sp>
      <p:sp>
        <p:nvSpPr>
          <p:cNvPr id="25" name="Textfeld 24">
            <a:extLst>
              <a:ext uri="{FF2B5EF4-FFF2-40B4-BE49-F238E27FC236}">
                <a16:creationId xmlns:a16="http://schemas.microsoft.com/office/drawing/2014/main" id="{D6CB96EC-FA48-4BDB-862A-2FA38E1DDD78}"/>
              </a:ext>
            </a:extLst>
          </p:cNvPr>
          <p:cNvSpPr txBox="1"/>
          <p:nvPr/>
        </p:nvSpPr>
        <p:spPr>
          <a:xfrm>
            <a:off x="3413524" y="2049540"/>
            <a:ext cx="1123403" cy="369332"/>
          </a:xfrm>
          <a:prstGeom prst="rect">
            <a:avLst/>
          </a:prstGeom>
          <a:noFill/>
        </p:spPr>
        <p:txBody>
          <a:bodyPr wrap="square" rtlCol="0">
            <a:spAutoFit/>
          </a:bodyPr>
          <a:lstStyle/>
          <a:p>
            <a:pPr rtl="0"/>
            <a:r>
              <a:rPr lang="lv-lv" dirty="0"/>
              <a:t>1. punkts</a:t>
            </a:r>
          </a:p>
        </p:txBody>
      </p:sp>
      <p:sp>
        <p:nvSpPr>
          <p:cNvPr id="27" name="Rechteck 26">
            <a:extLst>
              <a:ext uri="{FF2B5EF4-FFF2-40B4-BE49-F238E27FC236}">
                <a16:creationId xmlns:a16="http://schemas.microsoft.com/office/drawing/2014/main" id="{00278F17-294B-49E8-B062-1369D0ACCE94}"/>
              </a:ext>
            </a:extLst>
          </p:cNvPr>
          <p:cNvSpPr/>
          <p:nvPr/>
        </p:nvSpPr>
        <p:spPr>
          <a:xfrm>
            <a:off x="1489684" y="4241071"/>
            <a:ext cx="8982149" cy="19921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rtl="0"/>
            <a:r>
              <a:rPr lang="lv-lv" b="1" dirty="0"/>
              <a:t>Direktīva (ES) 2017/1371 (FIA)</a:t>
            </a:r>
          </a:p>
          <a:p>
            <a:pPr marL="285750" indent="-285750" rtl="0">
              <a:buFont typeface="Wingdings" panose="05000000000000000000" pitchFamily="2" charset="2"/>
              <a:buChar char="Ø"/>
              <a:defRPr/>
            </a:pPr>
            <a:r>
              <a:rPr lang="lv-lv" b="1" dirty="0"/>
              <a:t>Minimālie noteikumi</a:t>
            </a:r>
            <a:r>
              <a:rPr lang="lv-lv" dirty="0"/>
              <a:t> par noziedzīgu nodarījumu un sankciju definēšanu cīņā pret krāpšanu un citām nelikumīgām darbībām, kas skar Savienības finanšu intereses (Savienības budžetu)</a:t>
            </a:r>
          </a:p>
          <a:p>
            <a:pPr marL="285750" indent="-285750" rtl="0">
              <a:buFont typeface="Wingdings" panose="05000000000000000000" pitchFamily="2" charset="2"/>
              <a:buChar char="Ø"/>
              <a:defRPr/>
            </a:pPr>
            <a:r>
              <a:rPr lang="lv-lv" dirty="0"/>
              <a:t>Definīcijas, kas saistītas ar</a:t>
            </a:r>
          </a:p>
          <a:p>
            <a:pPr marL="285750" indent="-285750" rtl="0">
              <a:buFont typeface="Wingdings" panose="05000000000000000000" pitchFamily="2" charset="2"/>
              <a:buChar char="ü"/>
              <a:defRPr/>
            </a:pPr>
            <a:r>
              <a:rPr lang="lv-lv" b="1" dirty="0"/>
              <a:t>Krāpšanu, kas skar Savienības finanšu intereses</a:t>
            </a:r>
          </a:p>
          <a:p>
            <a:pPr marL="285750" indent="-285750" rtl="0">
              <a:buFont typeface="Wingdings" panose="05000000000000000000" pitchFamily="2" charset="2"/>
              <a:buChar char="ü"/>
              <a:defRPr/>
            </a:pPr>
            <a:r>
              <a:rPr lang="lv-lv" b="1" dirty="0"/>
              <a:t>Citiem noziedzīgiem nodarījumiem, kas skar Savienības finanšu intereses</a:t>
            </a:r>
          </a:p>
        </p:txBody>
      </p:sp>
      <p:sp>
        <p:nvSpPr>
          <p:cNvPr id="41" name="Pfeil: nach unten 40">
            <a:extLst>
              <a:ext uri="{FF2B5EF4-FFF2-40B4-BE49-F238E27FC236}">
                <a16:creationId xmlns:a16="http://schemas.microsoft.com/office/drawing/2014/main" id="{8C12D6DC-DCF8-416F-BE25-A5162D4FE331}"/>
              </a:ext>
            </a:extLst>
          </p:cNvPr>
          <p:cNvSpPr/>
          <p:nvPr/>
        </p:nvSpPr>
        <p:spPr>
          <a:xfrm>
            <a:off x="2526272" y="3967012"/>
            <a:ext cx="282622" cy="31488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rtl="0"/>
            <a:endParaRPr lang="de-AT"/>
          </a:p>
        </p:txBody>
      </p:sp>
      <p:sp>
        <p:nvSpPr>
          <p:cNvPr id="7" name="Dia számának helye 6">
            <a:extLst>
              <a:ext uri="{FF2B5EF4-FFF2-40B4-BE49-F238E27FC236}">
                <a16:creationId xmlns:a16="http://schemas.microsoft.com/office/drawing/2014/main" id="{8DA5A035-F758-4B60-B294-4884568A2BBB}"/>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7</a:t>
            </a:fld>
            <a:endParaRPr lang="de-AT" dirty="0">
              <a:solidFill>
                <a:schemeClr val="bg1"/>
              </a:solidFill>
            </a:endParaRPr>
          </a:p>
        </p:txBody>
      </p:sp>
    </p:spTree>
    <p:extLst>
      <p:ext uri="{BB962C8B-B14F-4D97-AF65-F5344CB8AC3E}">
        <p14:creationId xmlns:p14="http://schemas.microsoft.com/office/powerpoint/2010/main" val="422317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463001" y="315409"/>
            <a:ext cx="10673516" cy="1325563"/>
          </a:xfrm>
        </p:spPr>
        <p:txBody>
          <a:bodyPr rtlCol="0"/>
          <a:lstStyle/>
          <a:p>
            <a:pPr rtl="0"/>
            <a:r>
              <a:rPr lang="lv-lv" b="1" noProof="0" dirty="0" err="1"/>
              <a:t>Materiāltiesiskā</a:t>
            </a:r>
            <a:r>
              <a:rPr lang="lv-lv" b="1" noProof="0" dirty="0"/>
              <a:t> kompetence III – FIA nodarījumi</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680284" y="1913527"/>
            <a:ext cx="10111646" cy="4351338"/>
          </a:xfrm>
        </p:spPr>
        <p:txBody>
          <a:bodyPr rtlCol="0">
            <a:normAutofit fontScale="85000" lnSpcReduction="20000"/>
          </a:bodyPr>
          <a:lstStyle/>
          <a:p>
            <a:pPr marL="0" indent="0" algn="just" rtl="0">
              <a:buNone/>
              <a:defRPr/>
            </a:pPr>
            <a:r>
              <a:rPr lang="lv-lv" b="1" noProof="0" dirty="0"/>
              <a:t>Krāpšana, kas skar Savienības finanšu intereses (FIA 3. pants)</a:t>
            </a:r>
          </a:p>
          <a:p>
            <a:pPr lvl="1" algn="just" rtl="0">
              <a:buFont typeface="Wingdings" panose="05000000000000000000" pitchFamily="2" charset="2"/>
              <a:buChar char="Ø"/>
              <a:defRPr/>
            </a:pPr>
            <a:r>
              <a:rPr lang="lv-lv" noProof="0" dirty="0"/>
              <a:t>Precīzi definētas darbības saistībā ar</a:t>
            </a:r>
          </a:p>
          <a:p>
            <a:pPr lvl="2" algn="just" rtl="0">
              <a:buFont typeface="Wingdings" panose="05000000000000000000" pitchFamily="2" charset="2"/>
              <a:buChar char="ü"/>
              <a:defRPr/>
            </a:pPr>
            <a:r>
              <a:rPr lang="lv-lv" noProof="0" dirty="0"/>
              <a:t>izdevumiem, kas nav saistīti ar iepirkumu </a:t>
            </a:r>
          </a:p>
          <a:p>
            <a:pPr lvl="2" algn="just" rtl="0">
              <a:buFont typeface="Wingdings" panose="05000000000000000000" pitchFamily="2" charset="2"/>
              <a:buChar char="ü"/>
              <a:defRPr/>
            </a:pPr>
            <a:r>
              <a:rPr lang="lv-lv" noProof="0" dirty="0"/>
              <a:t> izdevumiem, kas saistīti ar iepirkumu</a:t>
            </a:r>
          </a:p>
          <a:p>
            <a:pPr lvl="2" algn="just" rtl="0">
              <a:buFont typeface="Wingdings" panose="05000000000000000000" pitchFamily="2" charset="2"/>
              <a:buChar char="ü"/>
              <a:defRPr/>
            </a:pPr>
            <a:r>
              <a:rPr lang="lv-lv" noProof="0" dirty="0"/>
              <a:t> ieņēmumiem, ko negūst no PVN </a:t>
            </a:r>
          </a:p>
          <a:p>
            <a:pPr lvl="2" algn="just" rtl="0">
              <a:buFont typeface="Wingdings" panose="05000000000000000000" pitchFamily="2" charset="2"/>
              <a:buChar char="ü"/>
              <a:defRPr/>
            </a:pPr>
            <a:r>
              <a:rPr lang="lv-lv" noProof="0" dirty="0"/>
              <a:t> ieņēmumiem, ko gūst no PVN</a:t>
            </a:r>
          </a:p>
          <a:p>
            <a:pPr lvl="3" algn="just" rtl="0">
              <a:buFont typeface="Symbol" panose="05050102010706020507" pitchFamily="18" charset="2"/>
              <a:buChar char="-"/>
              <a:defRPr/>
            </a:pPr>
            <a:r>
              <a:rPr lang="lv-lv" noProof="0" dirty="0"/>
              <a:t>kad darbības ir saistītas ar vismaz divu dalībvalstu teritorijām / radītais kopējais kaitējums ir vismaz 10 000 000 EUR,</a:t>
            </a:r>
          </a:p>
          <a:p>
            <a:pPr lvl="3" algn="just" rtl="0">
              <a:buFont typeface="Symbol" panose="05050102010706020507" pitchFamily="18" charset="2"/>
              <a:buChar char="-"/>
              <a:defRPr/>
            </a:pPr>
            <a:r>
              <a:rPr lang="lv-lv" noProof="0" dirty="0"/>
              <a:t>nav kompetences, ja kaitējums ir mazāks nekā 10 000 000 EUR (22. panta 4. punkts).</a:t>
            </a:r>
          </a:p>
          <a:p>
            <a:pPr marL="0" indent="0" algn="just" rtl="0">
              <a:buNone/>
              <a:defRPr/>
            </a:pPr>
            <a:r>
              <a:rPr lang="lv-lv" b="1" noProof="0" dirty="0"/>
              <a:t>Citi noziedzīgi nodarījumi, kas skar Savienības finanšu intereses (FIA 4. pants)</a:t>
            </a:r>
          </a:p>
          <a:p>
            <a:pPr lvl="1" algn="just" rtl="0">
              <a:buFont typeface="Wingdings" panose="05000000000000000000" pitchFamily="2" charset="2"/>
              <a:buChar char="Ø"/>
              <a:defRPr/>
            </a:pPr>
            <a:r>
              <a:rPr lang="lv-lv" noProof="0" dirty="0"/>
              <a:t>Nelikumīgi iegūtu līdzekļu legalizēšana,</a:t>
            </a:r>
          </a:p>
          <a:p>
            <a:pPr lvl="2" algn="just" rtl="0">
              <a:buFont typeface="Wingdings" panose="05000000000000000000" pitchFamily="2" charset="2"/>
              <a:buChar char="ü"/>
              <a:defRPr/>
            </a:pPr>
            <a:r>
              <a:rPr lang="lv-lv" noProof="0" dirty="0"/>
              <a:t>kā aprakstīts Direktīvas (ES) 2015/849 1. panta 3. punktā;</a:t>
            </a:r>
          </a:p>
          <a:p>
            <a:pPr lvl="1" algn="just" rtl="0">
              <a:buFont typeface="Wingdings" panose="05000000000000000000" pitchFamily="2" charset="2"/>
              <a:buChar char="Ø"/>
              <a:defRPr/>
            </a:pPr>
            <a:r>
              <a:rPr lang="lv-lv" noProof="0" dirty="0"/>
              <a:t>Pasīva un aktīva korupcija</a:t>
            </a:r>
          </a:p>
          <a:p>
            <a:pPr lvl="1" algn="just" rtl="0">
              <a:buFont typeface="Wingdings" panose="05000000000000000000" pitchFamily="2" charset="2"/>
              <a:buChar char="Ø"/>
              <a:defRPr/>
            </a:pPr>
            <a:r>
              <a:rPr lang="lv-lv" noProof="0" dirty="0"/>
              <a:t>Līdzekļu nelikumīga piesavināšanās</a:t>
            </a:r>
          </a:p>
          <a:p>
            <a:pPr marL="457200" lvl="1" indent="0" rtl="0">
              <a:buNone/>
              <a:defRPr/>
            </a:pPr>
            <a:r>
              <a:rPr lang="lv-lv" noProof="0" dirty="0"/>
              <a:t> </a:t>
            </a:r>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69EEA8B8-3FD0-453C-A53A-BD44ED4600AC}"/>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8</a:t>
            </a:fld>
            <a:endParaRPr lang="de-AT" dirty="0">
              <a:solidFill>
                <a:schemeClr val="bg1"/>
              </a:solidFill>
            </a:endParaRPr>
          </a:p>
        </p:txBody>
      </p:sp>
    </p:spTree>
    <p:extLst>
      <p:ext uri="{BB962C8B-B14F-4D97-AF65-F5344CB8AC3E}">
        <p14:creationId xmlns:p14="http://schemas.microsoft.com/office/powerpoint/2010/main" val="198894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5FE47-DA34-4B7D-8CE9-494E1661A01A}"/>
              </a:ext>
            </a:extLst>
          </p:cNvPr>
          <p:cNvSpPr>
            <a:spLocks noGrp="1"/>
          </p:cNvSpPr>
          <p:nvPr>
            <p:ph type="title"/>
          </p:nvPr>
        </p:nvSpPr>
        <p:spPr>
          <a:xfrm>
            <a:off x="750622" y="324666"/>
            <a:ext cx="9870486" cy="1325563"/>
          </a:xfrm>
        </p:spPr>
        <p:txBody>
          <a:bodyPr rtlCol="0"/>
          <a:lstStyle/>
          <a:p>
            <a:pPr rtl="0"/>
            <a:r>
              <a:rPr lang="lv-lv" b="1" noProof="0"/>
              <a:t>Materiāltiesiskā kompetence IV – FIA nodarījumi</a:t>
            </a:r>
          </a:p>
        </p:txBody>
      </p:sp>
      <p:sp>
        <p:nvSpPr>
          <p:cNvPr id="3" name="Inhaltsplatzhalter 2">
            <a:extLst>
              <a:ext uri="{FF2B5EF4-FFF2-40B4-BE49-F238E27FC236}">
                <a16:creationId xmlns:a16="http://schemas.microsoft.com/office/drawing/2014/main" id="{28874DA9-0ABE-41AC-9B72-90312371A5EE}"/>
              </a:ext>
            </a:extLst>
          </p:cNvPr>
          <p:cNvSpPr>
            <a:spLocks noGrp="1"/>
          </p:cNvSpPr>
          <p:nvPr>
            <p:ph idx="1"/>
          </p:nvPr>
        </p:nvSpPr>
        <p:spPr>
          <a:xfrm>
            <a:off x="750622" y="1827620"/>
            <a:ext cx="9870486" cy="4351338"/>
          </a:xfrm>
        </p:spPr>
        <p:txBody>
          <a:bodyPr rtlCol="0">
            <a:normAutofit fontScale="92500" lnSpcReduction="10000"/>
          </a:bodyPr>
          <a:lstStyle/>
          <a:p>
            <a:pPr marL="0" indent="0" algn="just" rtl="0">
              <a:buNone/>
              <a:defRPr/>
            </a:pPr>
            <a:r>
              <a:rPr lang="lv-lv" b="1" noProof="0"/>
              <a:t>Materiāltiesiskās kompetences “divkāršā pārbaude”</a:t>
            </a:r>
          </a:p>
          <a:p>
            <a:pPr lvl="1" algn="just" rtl="0">
              <a:buFont typeface="Wingdings" panose="05000000000000000000" pitchFamily="2" charset="2"/>
              <a:buChar char="Ø"/>
              <a:defRPr/>
            </a:pPr>
            <a:r>
              <a:rPr lang="lv-lv" noProof="0"/>
              <a:t>FIA direktīva ir tieši piemērojami </a:t>
            </a:r>
            <a:r>
              <a:rPr lang="lv-lv" b="1" noProof="0"/>
              <a:t>procesuālie tiesību akti</a:t>
            </a:r>
            <a:r>
              <a:rPr lang="lv-lv" noProof="0"/>
              <a:t>, raugoties no </a:t>
            </a:r>
            <a:r>
              <a:rPr lang="en-gb" i="1" noProof="0"/>
              <a:t>EPPO</a:t>
            </a:r>
            <a:r>
              <a:rPr lang="en-gb" noProof="0"/>
              <a:t> materiāltiesiskās kompetences perspektīvas</a:t>
            </a:r>
          </a:p>
          <a:p>
            <a:pPr lvl="1" algn="just" rtl="0">
              <a:buFont typeface="Wingdings" panose="05000000000000000000" pitchFamily="2" charset="2"/>
              <a:buChar char="Ø"/>
              <a:defRPr/>
            </a:pPr>
            <a:r>
              <a:rPr lang="lv-lv" noProof="0"/>
              <a:t>FIA direktīva ir jāievieš attiecīgās dalībvalsts </a:t>
            </a:r>
            <a:r>
              <a:rPr lang="lv-lv" b="1" noProof="0"/>
              <a:t>materiālajās krimināltiesībās</a:t>
            </a:r>
          </a:p>
          <a:p>
            <a:pPr lvl="1" algn="just" rtl="0">
              <a:buFont typeface="Wingdings" panose="05000000000000000000" pitchFamily="2" charset="2"/>
              <a:buChar char="Ø"/>
              <a:defRPr/>
            </a:pPr>
            <a:r>
              <a:rPr lang="lv-lv" noProof="0"/>
              <a:t>Divkāršā pārbaude</a:t>
            </a:r>
          </a:p>
          <a:p>
            <a:pPr marL="1371600" lvl="2" indent="-457200" algn="just" rtl="0">
              <a:buFont typeface="+mj-lt"/>
              <a:buAutoNum type="arabicPeriod"/>
              <a:defRPr/>
            </a:pPr>
            <a:r>
              <a:rPr lang="lv-lv" noProof="0"/>
              <a:t> Pārbaude: Vai atsevišķā darbība attiecas uz FIA direktīvas darbības jomu?</a:t>
            </a:r>
          </a:p>
          <a:p>
            <a:pPr lvl="3" algn="just" rtl="0">
              <a:buFont typeface="Wingdings" panose="05000000000000000000" pitchFamily="2" charset="2"/>
              <a:buChar char="ü"/>
              <a:defRPr/>
            </a:pPr>
            <a:r>
              <a:rPr lang="lv-lv" noProof="0"/>
              <a:t>Ja nē, </a:t>
            </a:r>
            <a:r>
              <a:rPr lang="en-gb" i="1" noProof="0"/>
              <a:t>EPPO</a:t>
            </a:r>
            <a:r>
              <a:rPr lang="en-gb" noProof="0"/>
              <a:t> (protams) nevar izmantot savu kompetenci</a:t>
            </a:r>
          </a:p>
          <a:p>
            <a:pPr lvl="3" algn="just" rtl="0">
              <a:buFont typeface="Wingdings" panose="05000000000000000000" pitchFamily="2" charset="2"/>
              <a:buChar char="ü"/>
              <a:defRPr/>
            </a:pPr>
            <a:r>
              <a:rPr lang="lv-lv" noProof="0"/>
              <a:t>Pat tad ne, ja dalībvalsts ir paplašinājusi direktīvu (“pārmērīga reglamentēšana”)</a:t>
            </a:r>
          </a:p>
          <a:p>
            <a:pPr lvl="4" algn="just" rtl="0">
              <a:buFont typeface="Symbol" panose="05050102010706020507" pitchFamily="18" charset="2"/>
              <a:buChar char="-"/>
              <a:defRPr/>
            </a:pPr>
            <a:r>
              <a:rPr lang="lv-lv" noProof="0"/>
              <a:t>piem., aktīvu nepareiza izmantošana attiecībā uz izdevumiem, kas saistīti ar publisko iepirkumu, nenodarot kaitējumu finanšu interesēm ( skatīt FIA 3. panta 2. punkta b) apakšpunkta iii) punktu) </a:t>
            </a:r>
          </a:p>
          <a:p>
            <a:pPr marL="1371600" lvl="2" indent="-457200" algn="just" rtl="0">
              <a:buFont typeface="+mj-lt"/>
              <a:buAutoNum type="arabicPeriod"/>
              <a:defRPr/>
            </a:pPr>
            <a:r>
              <a:rPr lang="lv-lv" noProof="0"/>
              <a:t>Pārbaude: attiecīgās dalībvalsts materiālās krimināltiesības </a:t>
            </a:r>
          </a:p>
          <a:p>
            <a:pPr lvl="3" algn="just" rtl="0">
              <a:buFont typeface="Wingdings" panose="05000000000000000000" pitchFamily="2" charset="2"/>
              <a:buChar char="ü"/>
              <a:defRPr/>
            </a:pPr>
            <a:r>
              <a:rPr lang="lv-lv" noProof="0"/>
              <a:t>Valstu noteikumu pārbaude</a:t>
            </a:r>
          </a:p>
          <a:p>
            <a:pPr lvl="3" algn="just" rtl="0">
              <a:buFont typeface="Wingdings" panose="05000000000000000000" pitchFamily="2" charset="2"/>
              <a:buChar char="ü"/>
              <a:defRPr/>
            </a:pPr>
            <a:r>
              <a:rPr lang="lv-lv" noProof="0"/>
              <a:t>Ja attiecīgā dalībvalsts nav izdarījusi grozījumus valsts tiesību aktos attiecīgajā jautājumā, </a:t>
            </a:r>
            <a:r>
              <a:rPr lang="en-gb" i="1" noProof="0"/>
              <a:t>EPPO</a:t>
            </a:r>
            <a:r>
              <a:rPr lang="en-gb" noProof="0"/>
              <a:t> nevar izmantot savu kompetenci</a:t>
            </a:r>
          </a:p>
          <a:p>
            <a:pPr marL="0" indent="0" rtl="0">
              <a:buNone/>
              <a:defRPr/>
            </a:pPr>
            <a:endParaRPr lang="en-GB" b="1" noProof="0" dirty="0"/>
          </a:p>
          <a:p>
            <a:pPr marL="457200" lvl="1" indent="0" rtl="0">
              <a:buNone/>
              <a:defRPr/>
            </a:pPr>
            <a:endParaRPr lang="en-GB" noProof="0" dirty="0"/>
          </a:p>
          <a:p>
            <a:pPr rtl="0">
              <a:defRPr/>
            </a:pPr>
            <a:endParaRPr lang="en-GB" noProof="0" dirty="0"/>
          </a:p>
          <a:p>
            <a:pPr rtl="0">
              <a:defRPr/>
            </a:pPr>
            <a:endParaRPr lang="en-GB" noProof="0" dirty="0"/>
          </a:p>
          <a:p>
            <a:pPr rtl="0"/>
            <a:endParaRPr lang="en-GB" noProof="0" dirty="0"/>
          </a:p>
          <a:p>
            <a:pPr rtl="0"/>
            <a:endParaRPr lang="en-GB" noProof="0" dirty="0"/>
          </a:p>
        </p:txBody>
      </p:sp>
      <p:sp>
        <p:nvSpPr>
          <p:cNvPr id="4" name="Dia számának helye 3">
            <a:extLst>
              <a:ext uri="{FF2B5EF4-FFF2-40B4-BE49-F238E27FC236}">
                <a16:creationId xmlns:a16="http://schemas.microsoft.com/office/drawing/2014/main" id="{C9E970D4-07A5-48F4-B7E6-B7F185CD4156}"/>
              </a:ext>
            </a:extLst>
          </p:cNvPr>
          <p:cNvSpPr>
            <a:spLocks noGrp="1"/>
          </p:cNvSpPr>
          <p:nvPr>
            <p:ph type="sldNum" sz="quarter" idx="12"/>
          </p:nvPr>
        </p:nvSpPr>
        <p:spPr/>
        <p:txBody>
          <a:bodyPr rtlCol="0"/>
          <a:lstStyle/>
          <a:p>
            <a:pPr rtl="0"/>
            <a:fld id="{826CE9DA-0CC2-4A9E-A617-0548961698AD}" type="slidenum">
              <a:rPr lang="de-AT" smtClean="0">
                <a:solidFill>
                  <a:schemeClr val="bg1"/>
                </a:solidFill>
              </a:rPr>
              <a:t>9</a:t>
            </a:fld>
            <a:endParaRPr lang="de-AT" dirty="0">
              <a:solidFill>
                <a:schemeClr val="bg1"/>
              </a:solidFill>
            </a:endParaRPr>
          </a:p>
        </p:txBody>
      </p:sp>
    </p:spTree>
    <p:extLst>
      <p:ext uri="{BB962C8B-B14F-4D97-AF65-F5344CB8AC3E}">
        <p14:creationId xmlns:p14="http://schemas.microsoft.com/office/powerpoint/2010/main" val="14575317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3606</Words>
  <Application>Microsoft Office PowerPoint</Application>
  <PresentationFormat>Widescreen</PresentationFormat>
  <Paragraphs>316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Frutiger CE 55 Roman</vt:lpstr>
      <vt:lpstr>Arial</vt:lpstr>
      <vt:lpstr>Calibri</vt:lpstr>
      <vt:lpstr>Calibri Light</vt:lpstr>
      <vt:lpstr>Symbol</vt:lpstr>
      <vt:lpstr>Wingdings</vt:lpstr>
      <vt:lpstr>Office</vt:lpstr>
      <vt:lpstr>EPPO kompetences
  </vt:lpstr>
      <vt:lpstr>PowerPoint Presentation</vt:lpstr>
      <vt:lpstr>PowerPoint Presentation</vt:lpstr>
      <vt:lpstr>PowerPoint Presentation</vt:lpstr>
      <vt:lpstr>Pārskats</vt:lpstr>
      <vt:lpstr>Materiāltiesiskā kompetence I</vt:lpstr>
      <vt:lpstr>Materiāltiesiskā kompetence II</vt:lpstr>
      <vt:lpstr>Materiāltiesiskā kompetence III – FIA nodarījumi</vt:lpstr>
      <vt:lpstr>Materiāltiesiskā kompetence IV – FIA nodarījumi</vt:lpstr>
      <vt:lpstr>Materiāltiesiskā kompetence V – Noziedzīga organizācija</vt:lpstr>
      <vt:lpstr>Materiāltiesiskā kompetence VI – Nesaraujami saistīti nodarījumi</vt:lpstr>
      <vt:lpstr>Materiāltiesiskā kompetence VII – Nesaraujami saistīti nodarījumi</vt:lpstr>
      <vt:lpstr>Materiāltiesiskā kompetence VIII – izņēmumi</vt:lpstr>
      <vt:lpstr>Materiāltiesiskā kompetence IX – izņēmumi</vt:lpstr>
      <vt:lpstr>EPPO materiāltiesiskās kompetences īstenošana</vt:lpstr>
      <vt:lpstr>Materiāltiesiskā kompetence X – Domstarpības</vt:lpstr>
      <vt:lpstr>Materiāltiesiskā kompetence XI – Domstarpības</vt:lpstr>
      <vt:lpstr>Teritoriālā un personāla kompetence I</vt:lpstr>
      <vt:lpstr>Teritoriālā un personāla kompetence II</vt:lpstr>
      <vt:lpstr>Teritoriālā un personāla kompetence III</vt:lpstr>
      <vt:lpstr>Informācijas kanāli / Ziņošanas pienākumi</vt:lpstr>
      <vt:lpstr>Informācijas kanāli / Ziņošanas pienākumi</vt:lpstr>
      <vt:lpstr>Informācijas kanāli (24. pants)</vt:lpstr>
      <vt:lpstr>Ziņošanas pienākumi</vt:lpstr>
      <vt:lpstr>Pārņemšanas tiesības I</vt:lpstr>
      <vt:lpstr>Pārņemšanas tiesības II</vt:lpstr>
      <vt:lpstr>Pārņemšanas tiesības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Competence (Article 22)</dc:title>
  <dc:creator>Babek Oshidari</dc:creator>
  <cp:lastModifiedBy>Paula Ivanovaite</cp:lastModifiedBy>
  <cp:revision>92</cp:revision>
  <dcterms:created xsi:type="dcterms:W3CDTF">2020-07-20T02:50:07Z</dcterms:created>
  <dcterms:modified xsi:type="dcterms:W3CDTF">2022-02-21T13:49:29Z</dcterms:modified>
</cp:coreProperties>
</file>